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23"/>
  </p:notesMasterIdLst>
  <p:sldIdLst>
    <p:sldId id="256" r:id="rId2"/>
    <p:sldId id="258" r:id="rId3"/>
    <p:sldId id="265" r:id="rId4"/>
    <p:sldId id="266" r:id="rId5"/>
    <p:sldId id="267" r:id="rId6"/>
    <p:sldId id="262" r:id="rId7"/>
    <p:sldId id="259" r:id="rId8"/>
    <p:sldId id="263" r:id="rId9"/>
    <p:sldId id="264" r:id="rId10"/>
    <p:sldId id="261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8" r:id="rId21"/>
    <p:sldId id="279" r:id="rId2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5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B56F7E-F848-4A7D-BF76-5DDECCAFE539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913475-A35D-4B0F-985A-A62D7829FC2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웃어른 에게</a:t>
            </a:r>
            <a:r>
              <a:rPr lang="en-US" altLang="ko-KR" dirty="0" smtClean="0"/>
              <a:t>: </a:t>
            </a:r>
            <a:r>
              <a:rPr lang="ko-KR" altLang="en-US" dirty="0" smtClean="0"/>
              <a:t>안녕히 주무셨습니까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6913475-A35D-4B0F-985A-A62D7829FC2C}" type="slidenum">
              <a:rPr lang="ko-KR" altLang="en-US" smtClean="0"/>
              <a:pPr/>
              <a:t>16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직각 삼각형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grpSp>
        <p:nvGrpSpPr>
          <p:cNvPr id="2" name="그룹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자유형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자유형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자유형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직선 연결선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제목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갈매기형 수장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갈매기형 수장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제목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6" name="제목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캡션 있는 콘텐츠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자유형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직각 삼각형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직선 연결선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갈매기형 수장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갈매기형 수장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자유형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자유형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직각 삼각형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직선 연결선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097F8694-CAC1-4E8A-9332-FEB67EA70058}" type="datetimeFigureOut">
              <a:rPr lang="ko-KR" altLang="en-US" smtClean="0"/>
              <a:pPr/>
              <a:t>2012-09-25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A622C2D-D080-4973-B8C7-9330F662B190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1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1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1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1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1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1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 smtClean="0"/>
              <a:t>Business Communication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언어예절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r>
              <a:rPr lang="ko-KR" altLang="en-US" sz="2400" dirty="0" smtClean="0"/>
              <a:t>딸이 </a:t>
            </a:r>
            <a:r>
              <a:rPr lang="en-US" altLang="ko-KR" sz="2400" dirty="0" smtClean="0"/>
              <a:t>“</a:t>
            </a:r>
            <a:r>
              <a:rPr lang="ko-KR" altLang="en-US" sz="2400" dirty="0" smtClean="0"/>
              <a:t>아빠 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식사하세요</a:t>
            </a:r>
            <a:r>
              <a:rPr lang="en-US" altLang="ko-KR" sz="2400" dirty="0" smtClean="0"/>
              <a:t>”→</a:t>
            </a:r>
          </a:p>
          <a:p>
            <a:r>
              <a:rPr lang="en-US" altLang="ko-KR" sz="2400" dirty="0" smtClean="0"/>
              <a:t>“</a:t>
            </a:r>
            <a:r>
              <a:rPr lang="ko-KR" altLang="en-US" sz="2400" dirty="0" smtClean="0"/>
              <a:t>다음은 사장님 말씀이 계시겠습니다</a:t>
            </a:r>
            <a:r>
              <a:rPr lang="en-US" altLang="ko-KR" sz="2400" dirty="0" smtClean="0"/>
              <a:t>”</a:t>
            </a:r>
            <a:r>
              <a:rPr lang="ko-KR" altLang="ko-KR" sz="2400" dirty="0" smtClean="0"/>
              <a:t>→</a:t>
            </a:r>
            <a:endParaRPr lang="en-US" altLang="ko-KR" sz="2400" dirty="0" smtClean="0"/>
          </a:p>
          <a:p>
            <a:r>
              <a:rPr lang="ko-KR" altLang="en-US" sz="2400" dirty="0" smtClean="0"/>
              <a:t>넥타이가 멋지십니다→</a:t>
            </a:r>
            <a:endParaRPr lang="en-US" altLang="ko-KR" sz="2400" dirty="0" smtClean="0"/>
          </a:p>
          <a:p>
            <a:r>
              <a:rPr lang="ko-KR" altLang="en-US" sz="2400" dirty="0" smtClean="0"/>
              <a:t>할아버지한테 야단 맞았어→</a:t>
            </a:r>
            <a:endParaRPr lang="en-US" altLang="ko-KR" sz="2400" dirty="0" smtClean="0"/>
          </a:p>
          <a:p>
            <a:r>
              <a:rPr lang="ko-KR" altLang="en-US" sz="2400" dirty="0" smtClean="0"/>
              <a:t>저희 나라→               저희 가족→</a:t>
            </a:r>
            <a:endParaRPr lang="en-US" altLang="ko-KR" sz="2400" dirty="0" smtClean="0"/>
          </a:p>
          <a:p>
            <a:r>
              <a:rPr lang="ko-KR" altLang="en-US" sz="2400" dirty="0" smtClean="0"/>
              <a:t>할아버지께서 </a:t>
            </a:r>
            <a:r>
              <a:rPr lang="ko-KR" altLang="en-US" sz="2400" smtClean="0"/>
              <a:t>저를 오시래요→</a:t>
            </a:r>
            <a:endParaRPr lang="en-US" altLang="ko-KR" sz="2400" dirty="0" smtClean="0"/>
          </a:p>
          <a:p>
            <a:r>
              <a:rPr lang="en-US" altLang="ko-KR" sz="2400" dirty="0" smtClean="0"/>
              <a:t>“</a:t>
            </a:r>
            <a:r>
              <a:rPr lang="ko-KR" altLang="en-US" sz="2400" dirty="0" smtClean="0"/>
              <a:t>우리</a:t>
            </a:r>
            <a:r>
              <a:rPr lang="en-US" altLang="ko-KR" sz="2400" dirty="0" smtClean="0"/>
              <a:t>”</a:t>
            </a:r>
          </a:p>
          <a:p>
            <a:pPr>
              <a:buNone/>
            </a:pPr>
            <a:r>
              <a:rPr lang="en-US" altLang="ko-KR" sz="2400" dirty="0" smtClean="0"/>
              <a:t>1) </a:t>
            </a:r>
            <a:r>
              <a:rPr lang="ko-KR" altLang="en-US" sz="2400" dirty="0" smtClean="0"/>
              <a:t>화자와 청자를 모두 포함하는 경우→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2) </a:t>
            </a:r>
            <a:r>
              <a:rPr lang="ko-KR" altLang="en-US" sz="2400" dirty="0" smtClean="0"/>
              <a:t>청자를 포함 하지 않고 화자와 주위를 포함 하는 경우→</a:t>
            </a:r>
            <a:endParaRPr lang="en-US" altLang="ko-KR" sz="2400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사례</a:t>
            </a:r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323529" y="1124742"/>
          <a:ext cx="8424936" cy="4649665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368151"/>
                <a:gridCol w="1080120"/>
                <a:gridCol w="5976665"/>
              </a:tblGrid>
              <a:tr h="43205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구분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직함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호칭 및 지칭</a:t>
                      </a:r>
                      <a:endParaRPr lang="ko-KR" altLang="en-US" dirty="0"/>
                    </a:p>
                  </a:txBody>
                  <a:tcPr/>
                </a:tc>
              </a:tr>
              <a:tr h="72008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동료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없음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dirty="0" smtClean="0"/>
                        <a:t>000</a:t>
                      </a:r>
                      <a:r>
                        <a:rPr lang="ko-KR" altLang="en-US" dirty="0" smtClean="0"/>
                        <a:t>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선생님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en-US" altLang="ko-KR" baseline="0" dirty="0" smtClean="0"/>
                        <a:t> </a:t>
                      </a:r>
                      <a:r>
                        <a:rPr lang="en-US" altLang="ko-KR" dirty="0" smtClean="0"/>
                        <a:t>0</a:t>
                      </a:r>
                      <a:r>
                        <a:rPr lang="ko-KR" altLang="en-US" dirty="0" smtClean="0"/>
                        <a:t>선생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님</a:t>
                      </a:r>
                      <a:r>
                        <a:rPr lang="en-US" altLang="ko-KR" dirty="0" smtClean="0"/>
                        <a:t>), 000</a:t>
                      </a:r>
                      <a:r>
                        <a:rPr lang="ko-KR" altLang="en-US" dirty="0" smtClean="0"/>
                        <a:t>선생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님</a:t>
                      </a:r>
                      <a:r>
                        <a:rPr lang="en-US" altLang="ko-KR" b="1" dirty="0" smtClean="0"/>
                        <a:t>), 0</a:t>
                      </a:r>
                      <a:r>
                        <a:rPr lang="ko-KR" altLang="en-US" b="1" dirty="0" smtClean="0"/>
                        <a:t>선배</a:t>
                      </a:r>
                      <a:r>
                        <a:rPr lang="en-US" altLang="ko-KR" b="1" dirty="0" smtClean="0"/>
                        <a:t>(</a:t>
                      </a:r>
                      <a:r>
                        <a:rPr lang="ko-KR" altLang="en-US" b="1" dirty="0" smtClean="0"/>
                        <a:t>님</a:t>
                      </a:r>
                      <a:r>
                        <a:rPr lang="en-US" altLang="ko-KR" b="1" dirty="0" smtClean="0"/>
                        <a:t>)</a:t>
                      </a:r>
                    </a:p>
                    <a:p>
                      <a:pPr algn="l" latinLnBrk="1"/>
                      <a:r>
                        <a:rPr lang="en-US" altLang="ko-KR" dirty="0" smtClean="0"/>
                        <a:t>00</a:t>
                      </a:r>
                      <a:r>
                        <a:rPr lang="ko-KR" altLang="en-US" dirty="0" smtClean="0"/>
                        <a:t>언니</a:t>
                      </a:r>
                      <a:r>
                        <a:rPr lang="en-US" altLang="ko-KR" dirty="0" smtClean="0"/>
                        <a:t>, (00)</a:t>
                      </a:r>
                      <a:r>
                        <a:rPr lang="ko-KR" altLang="en-US" dirty="0" smtClean="0"/>
                        <a:t>여사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님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</a:tr>
              <a:tr h="699507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있음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dirty="0" smtClean="0"/>
                        <a:t>0</a:t>
                      </a:r>
                      <a:r>
                        <a:rPr lang="ko-KR" altLang="en-US" dirty="0" smtClean="0"/>
                        <a:t>과장</a:t>
                      </a:r>
                      <a:r>
                        <a:rPr lang="en-US" altLang="ko-KR" dirty="0" smtClean="0"/>
                        <a:t>, 000</a:t>
                      </a:r>
                      <a:r>
                        <a:rPr lang="ko-KR" altLang="en-US" dirty="0" smtClean="0"/>
                        <a:t>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선생님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선생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님</a:t>
                      </a:r>
                      <a:r>
                        <a:rPr lang="en-US" altLang="ko-KR" dirty="0" smtClean="0"/>
                        <a:t>), 000</a:t>
                      </a:r>
                      <a:r>
                        <a:rPr lang="ko-KR" altLang="en-US" dirty="0" smtClean="0"/>
                        <a:t>선생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님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algn="l" latinLnBrk="1"/>
                      <a:r>
                        <a:rPr lang="en-US" altLang="ko-KR" dirty="0" smtClean="0"/>
                        <a:t>0</a:t>
                      </a:r>
                      <a:r>
                        <a:rPr lang="ko-KR" altLang="en-US" dirty="0" smtClean="0"/>
                        <a:t>선배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형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여사</a:t>
                      </a:r>
                      <a:endParaRPr lang="ko-KR" altLang="en-US" dirty="0"/>
                    </a:p>
                  </a:txBody>
                  <a:tcPr/>
                </a:tc>
              </a:tr>
              <a:tr h="69950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상사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없음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선생님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선생님</a:t>
                      </a:r>
                      <a:r>
                        <a:rPr lang="en-US" altLang="ko-KR" b="1" dirty="0" smtClean="0"/>
                        <a:t>, 0</a:t>
                      </a:r>
                      <a:r>
                        <a:rPr lang="ko-KR" altLang="en-US" b="1" dirty="0" smtClean="0"/>
                        <a:t>선배님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여사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님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</a:tr>
              <a:tr h="699507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있음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부장님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부장님</a:t>
                      </a:r>
                      <a:r>
                        <a:rPr lang="en-US" altLang="ko-KR" dirty="0" smtClean="0"/>
                        <a:t>, (</a:t>
                      </a:r>
                      <a:r>
                        <a:rPr lang="ko-KR" altLang="en-US" dirty="0" smtClean="0"/>
                        <a:t>총무</a:t>
                      </a:r>
                      <a:r>
                        <a:rPr lang="en-US" altLang="ko-KR" dirty="0" smtClean="0"/>
                        <a:t>)</a:t>
                      </a:r>
                      <a:r>
                        <a:rPr lang="ko-KR" altLang="en-US" dirty="0" smtClean="0"/>
                        <a:t>부장님</a:t>
                      </a:r>
                      <a:endParaRPr lang="ko-KR" altLang="en-US" dirty="0"/>
                    </a:p>
                  </a:txBody>
                  <a:tcPr/>
                </a:tc>
              </a:tr>
              <a:tr h="699507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아래직원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없음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en-US" altLang="ko-KR" b="1" dirty="0" smtClean="0"/>
                        <a:t>000</a:t>
                      </a:r>
                      <a:r>
                        <a:rPr lang="ko-KR" altLang="en-US" b="1" dirty="0" smtClean="0"/>
                        <a:t>씨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형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선생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님</a:t>
                      </a:r>
                      <a:r>
                        <a:rPr lang="en-US" altLang="ko-KR" dirty="0" smtClean="0"/>
                        <a:t>), 000 </a:t>
                      </a:r>
                      <a:r>
                        <a:rPr lang="ko-KR" altLang="en-US" dirty="0" smtClean="0"/>
                        <a:t>선생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님</a:t>
                      </a:r>
                      <a:r>
                        <a:rPr lang="en-US" altLang="ko-KR" dirty="0" smtClean="0"/>
                        <a:t>),00 </a:t>
                      </a:r>
                      <a:r>
                        <a:rPr lang="ko-KR" altLang="en-US" dirty="0" smtClean="0"/>
                        <a:t>여사</a:t>
                      </a:r>
                      <a:r>
                        <a:rPr lang="en-US" altLang="ko-KR" dirty="0" smtClean="0"/>
                        <a:t>,0</a:t>
                      </a:r>
                      <a:r>
                        <a:rPr lang="ko-KR" altLang="en-US" dirty="0" smtClean="0"/>
                        <a:t>군</a:t>
                      </a:r>
                      <a:r>
                        <a:rPr lang="en-US" altLang="ko-KR" dirty="0" smtClean="0"/>
                        <a:t>,0</a:t>
                      </a:r>
                      <a:r>
                        <a:rPr lang="ko-KR" altLang="en-US" dirty="0" smtClean="0"/>
                        <a:t>양</a:t>
                      </a:r>
                      <a:endParaRPr lang="ko-KR" altLang="en-US" dirty="0"/>
                    </a:p>
                  </a:txBody>
                  <a:tcPr/>
                </a:tc>
              </a:tr>
              <a:tr h="699507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있음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0</a:t>
                      </a:r>
                      <a:r>
                        <a:rPr lang="ko-KR" altLang="en-US" dirty="0" smtClean="0"/>
                        <a:t>과장</a:t>
                      </a:r>
                      <a:r>
                        <a:rPr lang="en-US" altLang="ko-KR" dirty="0" smtClean="0"/>
                        <a:t>, (</a:t>
                      </a:r>
                      <a:r>
                        <a:rPr lang="ko-KR" altLang="en-US" dirty="0" smtClean="0"/>
                        <a:t>총무</a:t>
                      </a:r>
                      <a:r>
                        <a:rPr lang="en-US" altLang="ko-KR" dirty="0" smtClean="0"/>
                        <a:t>)</a:t>
                      </a:r>
                      <a:r>
                        <a:rPr lang="ko-KR" altLang="en-US" dirty="0" smtClean="0"/>
                        <a:t>과장</a:t>
                      </a:r>
                      <a:r>
                        <a:rPr lang="en-US" altLang="ko-KR" dirty="0" smtClean="0"/>
                        <a:t>, 000</a:t>
                      </a:r>
                      <a:r>
                        <a:rPr lang="ko-KR" altLang="en-US" dirty="0" smtClean="0"/>
                        <a:t>씨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형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선생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님</a:t>
                      </a:r>
                      <a:r>
                        <a:rPr lang="en-US" altLang="ko-KR" dirty="0" smtClean="0"/>
                        <a:t>), 000</a:t>
                      </a:r>
                      <a:r>
                        <a:rPr lang="ko-KR" altLang="en-US" dirty="0" smtClean="0"/>
                        <a:t>선생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님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23528" y="332656"/>
            <a:ext cx="478688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>
                <a:latin typeface="HY그래픽M"/>
                <a:ea typeface="HY그래픽M"/>
              </a:rPr>
              <a:t>★</a:t>
            </a:r>
            <a:r>
              <a:rPr lang="ko-KR" altLang="en-US" sz="2400" dirty="0" smtClean="0"/>
              <a:t>직장사람들에 대한 호칭과 지칭</a:t>
            </a:r>
            <a:endParaRPr lang="ko-KR" alt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571472" y="857233"/>
          <a:ext cx="7766638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8457"/>
                <a:gridCol w="373179"/>
                <a:gridCol w="2214578"/>
                <a:gridCol w="2229427"/>
                <a:gridCol w="1750997"/>
              </a:tblGrid>
              <a:tr h="354174">
                <a:tc gridSpan="2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상사의</a:t>
                      </a:r>
                      <a:r>
                        <a:rPr lang="ko-KR" altLang="en-US" baseline="0" dirty="0" smtClean="0"/>
                        <a:t> 아내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상사의 남편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상사의 자녀</a:t>
                      </a:r>
                      <a:endParaRPr lang="ko-KR" altLang="en-US" dirty="0"/>
                    </a:p>
                  </a:txBody>
                  <a:tcPr/>
                </a:tc>
              </a:tr>
              <a:tr h="1125489"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호칭</a:t>
                      </a:r>
                      <a:endParaRPr lang="ko-KR" altLang="en-US" sz="14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사모님</a:t>
                      </a:r>
                      <a:endParaRPr lang="en-US" altLang="ko-KR" sz="1400" b="1" dirty="0" smtClean="0"/>
                    </a:p>
                    <a:p>
                      <a:pPr latinLnBrk="1"/>
                      <a:r>
                        <a:rPr lang="ko-KR" altLang="en-US" sz="1400" dirty="0" smtClean="0"/>
                        <a:t>아주머님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아주머니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0</a:t>
                      </a:r>
                      <a:r>
                        <a:rPr lang="ko-KR" altLang="en-US" sz="1400" dirty="0" smtClean="0"/>
                        <a:t>선생님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en-US" altLang="ko-KR" sz="1400" baseline="0" dirty="0" smtClean="0"/>
                        <a:t> </a:t>
                      </a:r>
                      <a:r>
                        <a:rPr lang="en-US" altLang="ko-KR" sz="1400" dirty="0" smtClean="0"/>
                        <a:t>000</a:t>
                      </a:r>
                      <a:r>
                        <a:rPr lang="ko-KR" altLang="en-US" sz="1400" dirty="0" smtClean="0"/>
                        <a:t>선생님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0</a:t>
                      </a:r>
                      <a:r>
                        <a:rPr lang="ko-KR" altLang="en-US" sz="1400" dirty="0" smtClean="0"/>
                        <a:t>과장님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en-US" altLang="ko-KR" sz="1400" baseline="0" dirty="0" smtClean="0"/>
                        <a:t> </a:t>
                      </a:r>
                      <a:r>
                        <a:rPr lang="en-US" altLang="ko-KR" sz="1400" dirty="0" smtClean="0"/>
                        <a:t>000</a:t>
                      </a:r>
                      <a:r>
                        <a:rPr lang="ko-KR" altLang="en-US" sz="1400" dirty="0" smtClean="0"/>
                        <a:t>과장님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여사님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en-US" altLang="ko-KR" sz="1400" baseline="0" dirty="0" smtClean="0"/>
                        <a:t> 0</a:t>
                      </a:r>
                      <a:r>
                        <a:rPr lang="ko-KR" altLang="en-US" sz="1400" baseline="0" dirty="0" smtClean="0"/>
                        <a:t>여사님</a:t>
                      </a:r>
                      <a:endParaRPr lang="en-US" altLang="ko-K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선생님</a:t>
                      </a:r>
                      <a:r>
                        <a:rPr lang="en-US" altLang="ko-KR" sz="1400" b="1" dirty="0" smtClean="0"/>
                        <a:t>,</a:t>
                      </a:r>
                    </a:p>
                    <a:p>
                      <a:pPr latinLnBrk="1"/>
                      <a:r>
                        <a:rPr lang="en-US" altLang="ko-KR" sz="1400" dirty="0" smtClean="0"/>
                        <a:t>0</a:t>
                      </a:r>
                      <a:r>
                        <a:rPr lang="ko-KR" altLang="en-US" sz="1400" dirty="0" smtClean="0"/>
                        <a:t>선생님</a:t>
                      </a:r>
                      <a:r>
                        <a:rPr lang="en-US" altLang="ko-KR" sz="1400" dirty="0" smtClean="0"/>
                        <a:t>,000</a:t>
                      </a:r>
                      <a:r>
                        <a:rPr lang="ko-KR" altLang="en-US" sz="1400" dirty="0" smtClean="0"/>
                        <a:t>선생님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b="1" dirty="0" smtClean="0"/>
                        <a:t>과장님</a:t>
                      </a:r>
                      <a:r>
                        <a:rPr lang="en-US" altLang="ko-KR" sz="1400" b="1" dirty="0" smtClean="0"/>
                        <a:t>(</a:t>
                      </a:r>
                      <a:r>
                        <a:rPr lang="ko-KR" altLang="en-US" sz="1400" b="1" dirty="0" smtClean="0"/>
                        <a:t>직함</a:t>
                      </a:r>
                      <a:r>
                        <a:rPr lang="en-US" altLang="ko-KR" sz="1400" dirty="0" smtClean="0"/>
                        <a:t>),0</a:t>
                      </a:r>
                      <a:r>
                        <a:rPr lang="ko-KR" altLang="en-US" sz="1400" dirty="0" smtClean="0"/>
                        <a:t>과장님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000</a:t>
                      </a:r>
                      <a:r>
                        <a:rPr lang="ko-KR" altLang="en-US" sz="1400" dirty="0" smtClean="0"/>
                        <a:t>과장님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dirty="0" smtClean="0"/>
                        <a:t>00,</a:t>
                      </a:r>
                      <a:r>
                        <a:rPr lang="en-US" altLang="ko-KR" sz="1400" b="1" baseline="0" dirty="0" smtClean="0"/>
                        <a:t> </a:t>
                      </a:r>
                      <a:r>
                        <a:rPr lang="en-US" altLang="ko-KR" sz="1400" b="1" dirty="0" smtClean="0"/>
                        <a:t>000</a:t>
                      </a:r>
                      <a:r>
                        <a:rPr lang="ko-KR" altLang="en-US" sz="1400" b="1" dirty="0" smtClean="0"/>
                        <a:t>씨</a:t>
                      </a:r>
                      <a:endParaRPr lang="en-US" altLang="ko-KR" sz="1400" b="1" dirty="0" smtClean="0"/>
                    </a:p>
                    <a:p>
                      <a:pPr latinLnBrk="1"/>
                      <a:r>
                        <a:rPr lang="ko-KR" altLang="en-US" sz="1400" dirty="0" smtClean="0"/>
                        <a:t>과장님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en-US" altLang="ko-KR" sz="1400" baseline="0" dirty="0" smtClean="0"/>
                        <a:t> </a:t>
                      </a:r>
                      <a:r>
                        <a:rPr lang="en-US" altLang="ko-KR" sz="1400" dirty="0" smtClean="0"/>
                        <a:t>0</a:t>
                      </a:r>
                      <a:r>
                        <a:rPr lang="ko-KR" altLang="en-US" sz="1400" dirty="0" smtClean="0"/>
                        <a:t>과장님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000</a:t>
                      </a:r>
                      <a:r>
                        <a:rPr lang="ko-KR" altLang="en-US" sz="1400" dirty="0" smtClean="0"/>
                        <a:t>과장님</a:t>
                      </a:r>
                      <a:endParaRPr lang="en-US" altLang="ko-KR" sz="1400" dirty="0" smtClean="0"/>
                    </a:p>
                  </a:txBody>
                  <a:tcPr/>
                </a:tc>
              </a:tr>
              <a:tr h="1141841">
                <a:tc rowSpan="3"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지칭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당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사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자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에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게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사모님</a:t>
                      </a:r>
                      <a:endParaRPr lang="en-US" altLang="ko-KR" sz="1400" b="1" dirty="0" smtClean="0"/>
                    </a:p>
                    <a:p>
                      <a:pPr latinLnBrk="1"/>
                      <a:r>
                        <a:rPr lang="ko-KR" altLang="en-US" sz="1400" dirty="0" smtClean="0"/>
                        <a:t>아주머님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아주머니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0</a:t>
                      </a:r>
                      <a:r>
                        <a:rPr lang="ko-KR" altLang="en-US" sz="1400" dirty="0" smtClean="0"/>
                        <a:t>선생님</a:t>
                      </a:r>
                      <a:r>
                        <a:rPr lang="en-US" altLang="ko-KR" sz="1400" dirty="0" smtClean="0"/>
                        <a:t>,000</a:t>
                      </a:r>
                      <a:r>
                        <a:rPr lang="ko-KR" altLang="en-US" sz="1400" dirty="0" smtClean="0"/>
                        <a:t>선생님</a:t>
                      </a:r>
                      <a:r>
                        <a:rPr lang="en-US" altLang="ko-KR" sz="1400" dirty="0" smtClean="0"/>
                        <a:t>,</a:t>
                      </a:r>
                    </a:p>
                    <a:p>
                      <a:pPr latinLnBrk="1"/>
                      <a:r>
                        <a:rPr lang="ko-KR" altLang="en-US" sz="1400" dirty="0" smtClean="0"/>
                        <a:t>여사님</a:t>
                      </a:r>
                      <a:r>
                        <a:rPr lang="en-US" altLang="ko-KR" sz="1400" dirty="0" smtClean="0"/>
                        <a:t>,0</a:t>
                      </a:r>
                      <a:r>
                        <a:rPr lang="ko-KR" altLang="en-US" sz="1400" dirty="0" smtClean="0"/>
                        <a:t>여사님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선생님</a:t>
                      </a:r>
                      <a:endParaRPr lang="en-US" altLang="ko-KR" sz="1400" b="1" dirty="0" smtClean="0"/>
                    </a:p>
                    <a:p>
                      <a:pPr latinLnBrk="1"/>
                      <a:r>
                        <a:rPr lang="en-US" altLang="ko-KR" sz="1400" dirty="0" smtClean="0"/>
                        <a:t>0</a:t>
                      </a:r>
                      <a:r>
                        <a:rPr lang="ko-KR" altLang="en-US" sz="1400" dirty="0" smtClean="0"/>
                        <a:t>선생님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en-US" altLang="ko-KR" sz="1400" baseline="0" dirty="0" smtClean="0"/>
                        <a:t> </a:t>
                      </a:r>
                      <a:r>
                        <a:rPr lang="en-US" altLang="ko-KR" sz="1400" dirty="0" smtClean="0"/>
                        <a:t>000</a:t>
                      </a:r>
                      <a:r>
                        <a:rPr lang="ko-KR" altLang="en-US" sz="1400" dirty="0" smtClean="0"/>
                        <a:t>선생님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아드님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따님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ko-KR" altLang="en-US" sz="1400" dirty="0" smtClean="0"/>
                        <a:t>자제분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000</a:t>
                      </a:r>
                      <a:r>
                        <a:rPr lang="ko-KR" altLang="en-US" sz="1400" dirty="0" smtClean="0"/>
                        <a:t>씨</a:t>
                      </a:r>
                      <a:r>
                        <a:rPr lang="en-US" altLang="ko-KR" sz="1400" dirty="0" smtClean="0"/>
                        <a:t>,</a:t>
                      </a:r>
                      <a:r>
                        <a:rPr lang="en-US" altLang="ko-KR" sz="1400" baseline="0" dirty="0" smtClean="0"/>
                        <a:t> </a:t>
                      </a:r>
                      <a:r>
                        <a:rPr lang="en-US" altLang="ko-KR" sz="1400" dirty="0" smtClean="0"/>
                        <a:t>00(</a:t>
                      </a:r>
                      <a:r>
                        <a:rPr lang="ko-KR" altLang="en-US" sz="1400" dirty="0" smtClean="0"/>
                        <a:t>이름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</a:tr>
              <a:tr h="1352180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해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당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상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사에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게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사모님</a:t>
                      </a:r>
                      <a:endParaRPr lang="en-US" altLang="ko-KR" sz="1400" b="1" dirty="0" smtClean="0"/>
                    </a:p>
                    <a:p>
                      <a:pPr latinLnBrk="1"/>
                      <a:r>
                        <a:rPr lang="ko-KR" altLang="en-US" sz="1400" dirty="0" smtClean="0"/>
                        <a:t>아주머님</a:t>
                      </a:r>
                      <a:r>
                        <a:rPr lang="en-US" altLang="ko-KR" sz="1400" dirty="0" smtClean="0"/>
                        <a:t>, </a:t>
                      </a:r>
                      <a:r>
                        <a:rPr lang="ko-KR" altLang="en-US" sz="1400" dirty="0" smtClean="0"/>
                        <a:t>아주머니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dirty="0" smtClean="0"/>
                        <a:t>0</a:t>
                      </a:r>
                      <a:r>
                        <a:rPr lang="ko-KR" altLang="en-US" sz="1400" dirty="0" smtClean="0"/>
                        <a:t>선생님</a:t>
                      </a:r>
                      <a:r>
                        <a:rPr lang="en-US" altLang="ko-KR" sz="1400" dirty="0" smtClean="0"/>
                        <a:t>, 000</a:t>
                      </a:r>
                      <a:r>
                        <a:rPr lang="ko-KR" altLang="en-US" sz="1400" dirty="0" smtClean="0"/>
                        <a:t>선생님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여사님</a:t>
                      </a:r>
                      <a:r>
                        <a:rPr lang="en-US" altLang="ko-KR" sz="1400" dirty="0" smtClean="0"/>
                        <a:t>, 0</a:t>
                      </a:r>
                      <a:r>
                        <a:rPr lang="ko-KR" altLang="en-US" sz="1400" dirty="0" smtClean="0"/>
                        <a:t>여사님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바깥어른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b="1" dirty="0" smtClean="0"/>
                        <a:t>0</a:t>
                      </a:r>
                      <a:r>
                        <a:rPr lang="ko-KR" altLang="en-US" sz="1400" b="1" dirty="0" smtClean="0"/>
                        <a:t>선생님</a:t>
                      </a:r>
                      <a:r>
                        <a:rPr lang="en-US" altLang="ko-KR" sz="1400" dirty="0" smtClean="0"/>
                        <a:t>, 000</a:t>
                      </a:r>
                      <a:r>
                        <a:rPr lang="ko-KR" altLang="en-US" sz="1400" dirty="0" smtClean="0"/>
                        <a:t>선생님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과장님</a:t>
                      </a:r>
                      <a:r>
                        <a:rPr lang="en-US" altLang="ko-KR" sz="1400" b="1" dirty="0" smtClean="0"/>
                        <a:t>, 0</a:t>
                      </a:r>
                      <a:r>
                        <a:rPr lang="ko-KR" altLang="en-US" sz="1400" b="1" dirty="0" smtClean="0"/>
                        <a:t>과장님</a:t>
                      </a:r>
                      <a:endParaRPr lang="ko-KR" altLang="en-US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아드님</a:t>
                      </a:r>
                      <a:r>
                        <a:rPr lang="en-US" altLang="ko-KR" sz="1400" b="1" dirty="0" smtClean="0"/>
                        <a:t>, </a:t>
                      </a:r>
                      <a:r>
                        <a:rPr lang="ko-KR" altLang="en-US" sz="1400" b="1" dirty="0" smtClean="0"/>
                        <a:t>따님</a:t>
                      </a:r>
                      <a:endParaRPr lang="en-US" altLang="ko-KR" sz="1400" b="1" dirty="0" smtClean="0"/>
                    </a:p>
                    <a:p>
                      <a:pPr latinLnBrk="1"/>
                      <a:r>
                        <a:rPr lang="en-US" altLang="ko-KR" sz="1400" b="1" dirty="0" smtClean="0"/>
                        <a:t>00</a:t>
                      </a:r>
                      <a:r>
                        <a:rPr lang="ko-KR" altLang="en-US" sz="1400" b="1" dirty="0" smtClean="0"/>
                        <a:t>씨</a:t>
                      </a:r>
                      <a:r>
                        <a:rPr lang="en-US" altLang="ko-KR" sz="1400" b="1" dirty="0" smtClean="0"/>
                        <a:t>, 000</a:t>
                      </a:r>
                      <a:r>
                        <a:rPr lang="ko-KR" altLang="en-US" sz="1400" b="1" dirty="0" smtClean="0"/>
                        <a:t>씨</a:t>
                      </a:r>
                      <a:endParaRPr lang="en-US" altLang="ko-KR" sz="1400" b="1" dirty="0" smtClean="0"/>
                    </a:p>
                    <a:p>
                      <a:pPr latinLnBrk="1"/>
                      <a:r>
                        <a:rPr lang="ko-KR" altLang="en-US" sz="1400" dirty="0" smtClean="0"/>
                        <a:t>과장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직함</a:t>
                      </a:r>
                      <a:r>
                        <a:rPr lang="en-US" altLang="ko-KR" sz="1400" dirty="0" smtClean="0"/>
                        <a:t>)</a:t>
                      </a:r>
                    </a:p>
                  </a:txBody>
                  <a:tcPr/>
                </a:tc>
              </a:tr>
              <a:tr h="1741356">
                <a:tc vMerge="1"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그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밖의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사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err="1" smtClean="0"/>
                        <a:t>람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에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게</a:t>
                      </a:r>
                      <a:endParaRPr lang="en-US" altLang="ko-KR" sz="1400" dirty="0" smtClean="0"/>
                    </a:p>
                    <a:p>
                      <a:pPr latinLnBrk="1"/>
                      <a:endParaRPr lang="en-US" altLang="ko-KR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사모님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ko-KR" altLang="en-US" sz="1400" dirty="0" smtClean="0"/>
                        <a:t>과장님 부인</a:t>
                      </a:r>
                      <a:endParaRPr lang="en-US" altLang="ko-KR" sz="1400" dirty="0" smtClean="0"/>
                    </a:p>
                    <a:p>
                      <a:pPr latinLnBrk="1"/>
                      <a:r>
                        <a:rPr lang="en-US" altLang="ko-KR" sz="1400" b="1" dirty="0" smtClean="0"/>
                        <a:t>0</a:t>
                      </a:r>
                      <a:r>
                        <a:rPr lang="ko-KR" altLang="en-US" sz="1400" b="1" dirty="0" smtClean="0"/>
                        <a:t>과장님 부인</a:t>
                      </a:r>
                      <a:r>
                        <a:rPr lang="en-US" altLang="ko-KR" sz="1400" dirty="0" smtClean="0"/>
                        <a:t>, </a:t>
                      </a:r>
                    </a:p>
                    <a:p>
                      <a:pPr latinLnBrk="1"/>
                      <a:r>
                        <a:rPr lang="en-US" altLang="ko-KR" sz="1400" dirty="0" smtClean="0"/>
                        <a:t>000</a:t>
                      </a:r>
                      <a:r>
                        <a:rPr lang="ko-KR" altLang="en-US" sz="1400" dirty="0" err="1" smtClean="0"/>
                        <a:t>과장님부인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b="1" dirty="0" smtClean="0"/>
                        <a:t>과장님 바깥어른</a:t>
                      </a:r>
                      <a:r>
                        <a:rPr lang="en-US" altLang="ko-KR" sz="1400" b="1" dirty="0" smtClean="0"/>
                        <a:t>(</a:t>
                      </a:r>
                      <a:r>
                        <a:rPr lang="ko-KR" altLang="en-US" sz="1400" b="1" dirty="0" smtClean="0"/>
                        <a:t>양반</a:t>
                      </a:r>
                      <a:r>
                        <a:rPr lang="en-US" altLang="ko-KR" sz="1400" dirty="0" smtClean="0"/>
                        <a:t>)</a:t>
                      </a:r>
                    </a:p>
                    <a:p>
                      <a:pPr latinLnBrk="1"/>
                      <a:r>
                        <a:rPr lang="en-US" altLang="ko-KR" sz="1400" dirty="0" smtClean="0"/>
                        <a:t>000</a:t>
                      </a:r>
                      <a:r>
                        <a:rPr lang="ko-KR" altLang="en-US" sz="1400" dirty="0" smtClean="0"/>
                        <a:t>과장님 바깥어른</a:t>
                      </a:r>
                      <a:r>
                        <a:rPr lang="en-US" altLang="ko-KR" sz="1400" dirty="0" smtClean="0"/>
                        <a:t>(</a:t>
                      </a:r>
                      <a:r>
                        <a:rPr lang="ko-KR" altLang="en-US" sz="1400" dirty="0" smtClean="0"/>
                        <a:t>양반</a:t>
                      </a:r>
                      <a:r>
                        <a:rPr lang="en-US" altLang="ko-KR" sz="1400" dirty="0" smtClean="0"/>
                        <a:t>)</a:t>
                      </a:r>
                      <a:endParaRPr lang="ko-KR" alt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b="1" dirty="0" smtClean="0"/>
                        <a:t>000</a:t>
                      </a:r>
                      <a:r>
                        <a:rPr lang="ko-KR" altLang="en-US" sz="1400" b="1" dirty="0" smtClean="0"/>
                        <a:t>과장님 따님</a:t>
                      </a:r>
                      <a:endParaRPr lang="en-US" altLang="ko-KR" sz="1400" b="1" dirty="0" smtClean="0"/>
                    </a:p>
                    <a:p>
                      <a:pPr latinLnBrk="1"/>
                      <a:r>
                        <a:rPr lang="en-US" altLang="ko-KR" sz="1400" b="1" dirty="0" smtClean="0"/>
                        <a:t>0</a:t>
                      </a:r>
                      <a:r>
                        <a:rPr lang="ko-KR" altLang="en-US" sz="1400" b="1" dirty="0" smtClean="0"/>
                        <a:t>과장님 아드님</a:t>
                      </a:r>
                      <a:endParaRPr lang="ko-KR" altLang="en-US" sz="14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00100" y="214290"/>
            <a:ext cx="46987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바탕"/>
                <a:ea typeface="바탕"/>
              </a:rPr>
              <a:t>★</a:t>
            </a:r>
            <a:r>
              <a:rPr lang="ko-KR" altLang="en-US" dirty="0" smtClean="0"/>
              <a:t>상사의 아내</a:t>
            </a:r>
            <a:r>
              <a:rPr lang="en-US" altLang="ko-KR" dirty="0" smtClean="0"/>
              <a:t>,</a:t>
            </a:r>
            <a:r>
              <a:rPr lang="ko-KR" altLang="en-US" dirty="0" smtClean="0"/>
              <a:t>남편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자녀에 대한 호칭</a:t>
            </a:r>
            <a:r>
              <a:rPr lang="en-US" altLang="ko-KR" dirty="0" smtClean="0"/>
              <a:t>,</a:t>
            </a:r>
            <a:r>
              <a:rPr lang="ko-KR" altLang="en-US" dirty="0" smtClean="0"/>
              <a:t>지칭</a:t>
            </a:r>
            <a:endParaRPr lang="ko-KR" alt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31758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바탕"/>
                <a:ea typeface="바탕"/>
              </a:rPr>
              <a:t>★</a:t>
            </a:r>
            <a:r>
              <a:rPr lang="ko-KR" altLang="en-US" dirty="0" smtClean="0"/>
              <a:t>아버지의 친구에 대한 호칭</a:t>
            </a:r>
            <a:endParaRPr lang="ko-KR" altLang="en-US" dirty="0"/>
          </a:p>
        </p:txBody>
      </p:sp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285720" y="642918"/>
          <a:ext cx="6143668" cy="11249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660"/>
                <a:gridCol w="4625008"/>
              </a:tblGrid>
              <a:tr h="1124922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호칭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지칭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아저씨</a:t>
                      </a:r>
                      <a:r>
                        <a:rPr lang="en-US" altLang="ko-KR" dirty="0" smtClean="0"/>
                        <a:t>, 00(</a:t>
                      </a:r>
                      <a:r>
                        <a:rPr lang="ko-KR" altLang="en-US" dirty="0" smtClean="0"/>
                        <a:t>지역</a:t>
                      </a:r>
                      <a:r>
                        <a:rPr lang="en-US" altLang="ko-KR" dirty="0" smtClean="0"/>
                        <a:t>)</a:t>
                      </a:r>
                      <a:r>
                        <a:rPr lang="ko-KR" altLang="en-US" dirty="0" smtClean="0"/>
                        <a:t>아저씨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/>
                        <a:t>00(</a:t>
                      </a:r>
                      <a:r>
                        <a:rPr lang="ko-KR" altLang="en-US" dirty="0" smtClean="0"/>
                        <a:t>아버지 친구의 자녀</a:t>
                      </a:r>
                      <a:r>
                        <a:rPr lang="en-US" altLang="ko-KR" dirty="0" smtClean="0"/>
                        <a:t>) </a:t>
                      </a:r>
                      <a:r>
                        <a:rPr lang="ko-KR" altLang="en-US" dirty="0" smtClean="0"/>
                        <a:t>아버지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어르신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선생님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과장님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직함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85720" y="1928802"/>
            <a:ext cx="1874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바탕"/>
                <a:ea typeface="바탕"/>
              </a:rPr>
              <a:t>★</a:t>
            </a:r>
            <a:r>
              <a:rPr lang="ko-KR" altLang="en-US" dirty="0" smtClean="0"/>
              <a:t>어머니의 친구</a:t>
            </a:r>
            <a:endParaRPr lang="ko-KR" altLang="en-US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285720" y="2357430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459580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호칭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지칭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아주머니</a:t>
                      </a:r>
                      <a:r>
                        <a:rPr lang="en-US" altLang="ko-KR" dirty="0" smtClean="0"/>
                        <a:t>, 00(</a:t>
                      </a:r>
                      <a:r>
                        <a:rPr lang="ko-KR" altLang="en-US" dirty="0" smtClean="0"/>
                        <a:t>지역</a:t>
                      </a:r>
                      <a:r>
                        <a:rPr lang="en-US" altLang="ko-KR" dirty="0" smtClean="0"/>
                        <a:t>)</a:t>
                      </a:r>
                      <a:r>
                        <a:rPr lang="ko-KR" altLang="en-US" dirty="0" smtClean="0"/>
                        <a:t>아주머니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아줌마</a:t>
                      </a:r>
                      <a:r>
                        <a:rPr lang="en-US" altLang="ko-KR" dirty="0" smtClean="0"/>
                        <a:t>, 00(</a:t>
                      </a:r>
                      <a:r>
                        <a:rPr lang="ko-KR" altLang="en-US" dirty="0" smtClean="0"/>
                        <a:t>어머니친구의 자녀</a:t>
                      </a:r>
                      <a:r>
                        <a:rPr lang="en-US" altLang="ko-KR" dirty="0" smtClean="0"/>
                        <a:t>)</a:t>
                      </a:r>
                      <a:r>
                        <a:rPr lang="ko-KR" altLang="en-US" dirty="0" smtClean="0"/>
                        <a:t>어머니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어르신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선생님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357158" y="3571876"/>
            <a:ext cx="21050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바탕"/>
                <a:ea typeface="바탕"/>
              </a:rPr>
              <a:t>★</a:t>
            </a:r>
            <a:r>
              <a:rPr lang="ko-KR" altLang="en-US" dirty="0" smtClean="0"/>
              <a:t>선생님의 배우자</a:t>
            </a:r>
            <a:endParaRPr lang="ko-KR" altLang="en-US" dirty="0"/>
          </a:p>
        </p:txBody>
      </p:sp>
      <p:graphicFrame>
        <p:nvGraphicFramePr>
          <p:cNvPr id="10" name="표 9"/>
          <p:cNvGraphicFramePr>
            <a:graphicFrameLocks noGrp="1"/>
          </p:cNvGraphicFramePr>
          <p:nvPr/>
        </p:nvGraphicFramePr>
        <p:xfrm>
          <a:off x="357158" y="4071942"/>
          <a:ext cx="8143932" cy="1994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00198"/>
                <a:gridCol w="3071834"/>
                <a:gridCol w="3571900"/>
              </a:tblGrid>
              <a:tr h="357190"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남자선생님의 아내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여자선생님의 남편</a:t>
                      </a:r>
                      <a:endParaRPr lang="ko-KR" altLang="en-US" dirty="0"/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호칭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사모님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선생님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사부님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선생님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선생님</a:t>
                      </a:r>
                      <a:endParaRPr lang="en-US" altLang="ko-KR" dirty="0" smtClean="0"/>
                    </a:p>
                    <a:p>
                      <a:pPr algn="l" latinLnBrk="1"/>
                      <a:r>
                        <a:rPr lang="ko-KR" altLang="en-US" dirty="0" smtClean="0"/>
                        <a:t>과장님</a:t>
                      </a:r>
                      <a:r>
                        <a:rPr lang="en-US" altLang="ko-KR" dirty="0" smtClean="0"/>
                        <a:t>, 0</a:t>
                      </a:r>
                      <a:r>
                        <a:rPr lang="ko-KR" altLang="en-US" dirty="0" smtClean="0"/>
                        <a:t>과장님</a:t>
                      </a:r>
                      <a:endParaRPr lang="ko-KR" altLang="en-US" dirty="0"/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지칭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당사자  및 해당 당사자에게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사모님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 선생님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 </a:t>
                      </a:r>
                      <a:r>
                        <a:rPr lang="en-US" altLang="ko-KR" dirty="0" smtClean="0"/>
                        <a:t>0</a:t>
                      </a:r>
                      <a:r>
                        <a:rPr lang="ko-KR" altLang="en-US" dirty="0" smtClean="0"/>
                        <a:t>선생님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사부님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선생님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357158" y="928670"/>
          <a:ext cx="8229600" cy="18573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1570"/>
                <a:gridCol w="7158030"/>
              </a:tblGrid>
              <a:tr h="1857388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호칭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및 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지칭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아저씨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젊은이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baseline="0" dirty="0" smtClean="0"/>
                        <a:t> 총각</a:t>
                      </a:r>
                      <a:endParaRPr lang="en-US" altLang="ko-KR" baseline="0" dirty="0" smtClean="0"/>
                    </a:p>
                    <a:p>
                      <a:pPr latinLnBrk="1"/>
                      <a:r>
                        <a:rPr lang="ko-KR" altLang="en-US" baseline="0" dirty="0" smtClean="0"/>
                        <a:t>아주머니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아가씨</a:t>
                      </a:r>
                      <a:endParaRPr lang="en-US" altLang="ko-KR" baseline="0" dirty="0" smtClean="0"/>
                    </a:p>
                    <a:p>
                      <a:pPr latinLnBrk="1"/>
                      <a:r>
                        <a:rPr lang="en-US" altLang="ko-KR" baseline="0" dirty="0" smtClean="0"/>
                        <a:t>000</a:t>
                      </a:r>
                      <a:r>
                        <a:rPr lang="ko-KR" altLang="en-US" baseline="0" dirty="0" smtClean="0"/>
                        <a:t>씨</a:t>
                      </a:r>
                      <a:r>
                        <a:rPr lang="en-US" altLang="ko-KR" baseline="0" dirty="0" smtClean="0"/>
                        <a:t>, 00</a:t>
                      </a:r>
                      <a:r>
                        <a:rPr lang="ko-KR" altLang="en-US" baseline="0" dirty="0" smtClean="0"/>
                        <a:t>씨</a:t>
                      </a:r>
                      <a:endParaRPr lang="en-US" altLang="ko-KR" baseline="0" dirty="0" smtClean="0"/>
                    </a:p>
                    <a:p>
                      <a:pPr latinLnBrk="1"/>
                      <a:r>
                        <a:rPr lang="ko-KR" altLang="en-US" baseline="0" dirty="0" smtClean="0"/>
                        <a:t>과장님</a:t>
                      </a:r>
                      <a:r>
                        <a:rPr lang="en-US" altLang="ko-KR" baseline="0" dirty="0" smtClean="0"/>
                        <a:t>, 0</a:t>
                      </a:r>
                      <a:r>
                        <a:rPr lang="ko-KR" altLang="en-US" baseline="0" dirty="0" smtClean="0"/>
                        <a:t>과장님</a:t>
                      </a:r>
                      <a:r>
                        <a:rPr lang="en-US" altLang="ko-KR" baseline="0" dirty="0" smtClean="0"/>
                        <a:t>, 000</a:t>
                      </a:r>
                      <a:r>
                        <a:rPr lang="ko-KR" altLang="en-US" baseline="0" dirty="0" smtClean="0"/>
                        <a:t>과장님</a:t>
                      </a:r>
                      <a:endParaRPr lang="en-US" altLang="ko-KR" baseline="0" dirty="0" smtClean="0"/>
                    </a:p>
                    <a:p>
                      <a:pPr latinLnBrk="1"/>
                      <a:r>
                        <a:rPr lang="en-US" altLang="ko-KR" baseline="0" dirty="0" smtClean="0"/>
                        <a:t>0</a:t>
                      </a:r>
                      <a:r>
                        <a:rPr lang="ko-KR" altLang="en-US" baseline="0" dirty="0" smtClean="0"/>
                        <a:t>선생</a:t>
                      </a:r>
                      <a:r>
                        <a:rPr lang="en-US" altLang="ko-KR" baseline="0" dirty="0" smtClean="0"/>
                        <a:t>, 000</a:t>
                      </a:r>
                      <a:r>
                        <a:rPr lang="ko-KR" altLang="en-US" baseline="0" dirty="0" smtClean="0"/>
                        <a:t>선생님</a:t>
                      </a:r>
                      <a:endParaRPr lang="en-US" altLang="ko-KR" baseline="0" dirty="0" smtClean="0"/>
                    </a:p>
                    <a:p>
                      <a:pPr latinLnBrk="1"/>
                      <a:r>
                        <a:rPr lang="en-US" altLang="ko-KR" baseline="0" dirty="0" smtClean="0"/>
                        <a:t>[</a:t>
                      </a:r>
                      <a:r>
                        <a:rPr lang="ko-KR" altLang="en-US" baseline="0" dirty="0" smtClean="0"/>
                        <a:t>주로 식당</a:t>
                      </a:r>
                      <a:r>
                        <a:rPr lang="en-US" altLang="ko-KR" baseline="0" dirty="0" smtClean="0"/>
                        <a:t>,</a:t>
                      </a:r>
                      <a:r>
                        <a:rPr lang="ko-KR" altLang="en-US" baseline="0" dirty="0" smtClean="0"/>
                        <a:t>상점 등에서의 호칭</a:t>
                      </a:r>
                      <a:r>
                        <a:rPr lang="en-US" altLang="ko-KR" baseline="0" dirty="0" smtClean="0"/>
                        <a:t>] :  </a:t>
                      </a:r>
                      <a:r>
                        <a:rPr lang="ko-KR" altLang="en-US" baseline="0" dirty="0" smtClean="0"/>
                        <a:t>여기요</a:t>
                      </a:r>
                      <a:r>
                        <a:rPr lang="en-US" altLang="ko-KR" baseline="0" dirty="0" smtClean="0"/>
                        <a:t>, </a:t>
                      </a:r>
                      <a:r>
                        <a:rPr lang="ko-KR" altLang="en-US" baseline="0" dirty="0" smtClean="0"/>
                        <a:t>여보세요</a:t>
                      </a:r>
                      <a:endParaRPr lang="en-US" altLang="ko-KR" dirty="0" smtClean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ko-KR" altLang="en-US" sz="1800" dirty="0" smtClean="0">
                <a:effectLst/>
                <a:latin typeface="바탕"/>
                <a:ea typeface="바탕"/>
              </a:rPr>
              <a:t>★</a:t>
            </a:r>
            <a:r>
              <a:rPr lang="ko-KR" altLang="en-US" sz="1800" dirty="0" smtClean="0">
                <a:effectLst/>
              </a:rPr>
              <a:t>식당 상점 회사 관공서 등의 </a:t>
            </a:r>
            <a:r>
              <a:rPr lang="en-US" altLang="ko-KR" sz="1800" dirty="0" smtClean="0">
                <a:effectLst/>
              </a:rPr>
              <a:t>‘</a:t>
            </a:r>
            <a:r>
              <a:rPr lang="ko-KR" altLang="en-US" sz="1800" dirty="0" smtClean="0">
                <a:effectLst/>
              </a:rPr>
              <a:t>직원</a:t>
            </a:r>
            <a:r>
              <a:rPr lang="en-US" altLang="ko-KR" sz="1800" dirty="0" smtClean="0">
                <a:effectLst/>
              </a:rPr>
              <a:t>’</a:t>
            </a:r>
            <a:r>
              <a:rPr lang="ko-KR" altLang="en-US" sz="1800" dirty="0" smtClean="0">
                <a:effectLst/>
              </a:rPr>
              <a:t>에 대한 호칭</a:t>
            </a:r>
            <a:r>
              <a:rPr lang="en-US" altLang="ko-KR" sz="1800" dirty="0" smtClean="0">
                <a:effectLst/>
              </a:rPr>
              <a:t>,</a:t>
            </a:r>
            <a:r>
              <a:rPr lang="ko-KR" altLang="en-US" sz="1800" dirty="0" smtClean="0">
                <a:effectLst/>
              </a:rPr>
              <a:t>지칭</a:t>
            </a:r>
            <a:endParaRPr lang="ko-KR" altLang="en-US" sz="1800" dirty="0">
              <a:effectLst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00034" y="2928934"/>
            <a:ext cx="52341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latin typeface="바탕"/>
                <a:ea typeface="바탕"/>
              </a:rPr>
              <a:t>★</a:t>
            </a:r>
            <a:r>
              <a:rPr lang="ko-KR" altLang="en-US" b="1" dirty="0" smtClean="0"/>
              <a:t>식당 상점 회사 관공서 등의 </a:t>
            </a:r>
            <a:r>
              <a:rPr lang="en-US" altLang="ko-KR" b="1" dirty="0" smtClean="0"/>
              <a:t>‘</a:t>
            </a:r>
            <a:r>
              <a:rPr lang="ko-KR" altLang="en-US" b="1" dirty="0" smtClean="0"/>
              <a:t>손님</a:t>
            </a:r>
            <a:r>
              <a:rPr lang="en-US" altLang="ko-KR" b="1" dirty="0" smtClean="0"/>
              <a:t>’</a:t>
            </a:r>
            <a:r>
              <a:rPr lang="ko-KR" altLang="en-US" b="1" dirty="0" smtClean="0"/>
              <a:t>에 대한 호칭</a:t>
            </a:r>
            <a:endParaRPr lang="ko-KR" altLang="en-US" b="1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357158" y="3571876"/>
          <a:ext cx="814393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2564"/>
                <a:gridCol w="7271368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호칭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및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지칭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손님</a:t>
                      </a:r>
                      <a:r>
                        <a:rPr lang="en-US" altLang="ko-KR" dirty="0" smtClean="0"/>
                        <a:t>, 000</a:t>
                      </a:r>
                      <a:r>
                        <a:rPr lang="ko-KR" altLang="en-US" dirty="0" smtClean="0"/>
                        <a:t>님</a:t>
                      </a:r>
                      <a:r>
                        <a:rPr lang="en-US" altLang="ko-KR" dirty="0" smtClean="0"/>
                        <a:t>, 000</a:t>
                      </a:r>
                      <a:r>
                        <a:rPr lang="ko-KR" altLang="en-US" dirty="0" smtClean="0"/>
                        <a:t>손님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00034" y="4786322"/>
            <a:ext cx="788549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바탕"/>
                <a:ea typeface="바탕"/>
              </a:rPr>
              <a:t>★</a:t>
            </a:r>
            <a:r>
              <a:rPr lang="ko-KR" altLang="en-US" sz="2000" b="1" dirty="0" smtClean="0">
                <a:latin typeface="휴먼편지체" pitchFamily="18" charset="-127"/>
                <a:ea typeface="휴먼편지체" pitchFamily="18" charset="-127"/>
              </a:rPr>
              <a:t>고객에 대한 지칭</a:t>
            </a:r>
            <a:r>
              <a:rPr lang="en-US" altLang="ko-KR" sz="2000" b="1" dirty="0" smtClean="0">
                <a:latin typeface="휴먼편지체" pitchFamily="18" charset="-127"/>
                <a:ea typeface="휴먼편지체" pitchFamily="18" charset="-127"/>
              </a:rPr>
              <a:t>- </a:t>
            </a:r>
            <a:r>
              <a:rPr lang="ko-KR" altLang="en-US" sz="2000" b="1" dirty="0" smtClean="0">
                <a:latin typeface="휴먼편지체" pitchFamily="18" charset="-127"/>
                <a:ea typeface="휴먼편지체" pitchFamily="18" charset="-127"/>
              </a:rPr>
              <a:t>지하철</a:t>
            </a:r>
            <a:r>
              <a:rPr lang="en-US" altLang="ko-KR" sz="2000" b="1" dirty="0" smtClean="0">
                <a:latin typeface="휴먼편지체" pitchFamily="18" charset="-127"/>
                <a:ea typeface="휴먼편지체" pitchFamily="18" charset="-127"/>
              </a:rPr>
              <a:t>,</a:t>
            </a:r>
            <a:r>
              <a:rPr lang="ko-KR" altLang="en-US" sz="2000" b="1" dirty="0" smtClean="0">
                <a:latin typeface="휴먼편지체" pitchFamily="18" charset="-127"/>
                <a:ea typeface="휴먼편지체" pitchFamily="18" charset="-127"/>
              </a:rPr>
              <a:t>철도</a:t>
            </a:r>
            <a:r>
              <a:rPr lang="en-US" altLang="ko-KR" sz="2000" b="1" dirty="0" smtClean="0">
                <a:latin typeface="휴먼편지체" pitchFamily="18" charset="-127"/>
                <a:ea typeface="휴먼편지체" pitchFamily="18" charset="-127"/>
              </a:rPr>
              <a:t>,</a:t>
            </a:r>
            <a:r>
              <a:rPr lang="ko-KR" altLang="en-US" sz="2000" b="1" dirty="0" smtClean="0">
                <a:latin typeface="휴먼편지체" pitchFamily="18" charset="-127"/>
                <a:ea typeface="휴먼편지체" pitchFamily="18" charset="-127"/>
              </a:rPr>
              <a:t>항공 등의 교통수단을 운행하는 곳에서는 손님 </a:t>
            </a:r>
            <a:endParaRPr lang="en-US" altLang="ko-KR" sz="2000" b="1" dirty="0" smtClean="0">
              <a:latin typeface="휴먼편지체" pitchFamily="18" charset="-127"/>
              <a:ea typeface="휴먼편지체" pitchFamily="18" charset="-127"/>
            </a:endParaRPr>
          </a:p>
          <a:p>
            <a:r>
              <a:rPr lang="ko-KR" altLang="en-US" sz="2000" b="1" dirty="0" smtClean="0">
                <a:latin typeface="휴먼편지체" pitchFamily="18" charset="-127"/>
                <a:ea typeface="휴먼편지체" pitchFamily="18" charset="-127"/>
              </a:rPr>
              <a:t>대신</a:t>
            </a:r>
            <a:r>
              <a:rPr lang="en-US" altLang="ko-KR" sz="2000" b="1" dirty="0" smtClean="0">
                <a:latin typeface="휴먼편지체" pitchFamily="18" charset="-127"/>
                <a:ea typeface="휴먼편지체" pitchFamily="18" charset="-127"/>
              </a:rPr>
              <a:t> ‘</a:t>
            </a:r>
            <a:r>
              <a:rPr lang="ko-KR" altLang="en-US" sz="2000" b="1" dirty="0" smtClean="0">
                <a:latin typeface="휴먼편지체" pitchFamily="18" charset="-127"/>
                <a:ea typeface="휴먼편지체" pitchFamily="18" charset="-127"/>
              </a:rPr>
              <a:t>승객</a:t>
            </a:r>
            <a:r>
              <a:rPr lang="en-US" altLang="ko-KR" sz="2000" b="1" dirty="0" smtClean="0">
                <a:latin typeface="휴먼편지체" pitchFamily="18" charset="-127"/>
                <a:ea typeface="휴먼편지체" pitchFamily="18" charset="-127"/>
              </a:rPr>
              <a:t>’</a:t>
            </a:r>
            <a:r>
              <a:rPr lang="ko-KR" altLang="en-US" sz="2000" b="1" dirty="0" smtClean="0">
                <a:latin typeface="휴먼편지체" pitchFamily="18" charset="-127"/>
                <a:ea typeface="휴먼편지체" pitchFamily="18" charset="-127"/>
              </a:rPr>
              <a:t>을 사용하기도 한다</a:t>
            </a:r>
            <a:r>
              <a:rPr lang="en-US" altLang="ko-KR" sz="2000" b="1" dirty="0" smtClean="0">
                <a:latin typeface="휴먼편지체" pitchFamily="18" charset="-127"/>
                <a:ea typeface="휴먼편지체" pitchFamily="18" charset="-127"/>
              </a:rPr>
              <a:t>.</a:t>
            </a:r>
            <a:endParaRPr lang="ko-KR" altLang="en-US" sz="2000" b="1" dirty="0">
              <a:latin typeface="휴먼편지체" pitchFamily="18" charset="-127"/>
              <a:ea typeface="휴먼편지체" pitchFamily="18" charset="-127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표 1"/>
          <p:cNvGraphicFramePr>
            <a:graphicFrameLocks noGrp="1"/>
          </p:cNvGraphicFramePr>
          <p:nvPr/>
        </p:nvGraphicFramePr>
        <p:xfrm>
          <a:off x="251520" y="692695"/>
          <a:ext cx="8424936" cy="17281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468"/>
                <a:gridCol w="4212468"/>
              </a:tblGrid>
              <a:tr h="936105">
                <a:tc>
                  <a:txBody>
                    <a:bodyPr/>
                    <a:lstStyle/>
                    <a:p>
                      <a:pPr algn="l" latinLnBrk="1"/>
                      <a:endParaRPr lang="en-US" altLang="ko-KR" dirty="0" smtClean="0"/>
                    </a:p>
                    <a:p>
                      <a:pPr algn="l" latinLnBrk="1"/>
                      <a:r>
                        <a:rPr lang="ko-KR" altLang="en-US" dirty="0" smtClean="0"/>
                        <a:t>부모님의 친구에게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저희 아버지가 </a:t>
                      </a:r>
                      <a:r>
                        <a:rPr lang="ko-KR" altLang="en-US" baseline="0" dirty="0" smtClean="0"/>
                        <a:t> 김</a:t>
                      </a:r>
                      <a:r>
                        <a:rPr lang="en-US" altLang="ko-KR" baseline="0" dirty="0" smtClean="0"/>
                        <a:t> 0</a:t>
                      </a:r>
                      <a:r>
                        <a:rPr lang="ko-KR" altLang="en-US" baseline="0" dirty="0" smtClean="0"/>
                        <a:t>자</a:t>
                      </a:r>
                      <a:r>
                        <a:rPr lang="en-US" altLang="ko-KR" baseline="0" dirty="0" smtClean="0"/>
                        <a:t>0</a:t>
                      </a:r>
                      <a:r>
                        <a:rPr lang="ko-KR" altLang="en-US" baseline="0" dirty="0" smtClean="0"/>
                        <a:t>자 쓰십니다</a:t>
                      </a:r>
                      <a:endParaRPr lang="en-US" altLang="ko-KR" baseline="0" dirty="0" smtClean="0"/>
                    </a:p>
                    <a:p>
                      <a:pPr latinLnBrk="1"/>
                      <a:r>
                        <a:rPr lang="ko-KR" altLang="en-US" baseline="0" dirty="0" smtClean="0"/>
                        <a:t>저희 아버지가 김</a:t>
                      </a:r>
                      <a:r>
                        <a:rPr lang="en-US" altLang="ko-KR" baseline="0" dirty="0" smtClean="0"/>
                        <a:t>0</a:t>
                      </a:r>
                      <a:r>
                        <a:rPr lang="ko-KR" altLang="en-US" baseline="0" dirty="0" smtClean="0"/>
                        <a:t>자</a:t>
                      </a:r>
                      <a:r>
                        <a:rPr lang="en-US" altLang="ko-KR" baseline="0" dirty="0" smtClean="0"/>
                        <a:t>0</a:t>
                      </a:r>
                      <a:r>
                        <a:rPr lang="ko-KR" altLang="en-US" baseline="0" dirty="0" smtClean="0"/>
                        <a:t>자 이십니다</a:t>
                      </a:r>
                      <a:r>
                        <a:rPr lang="en-US" altLang="ko-KR" baseline="0" dirty="0" smtClean="0"/>
                        <a:t>.</a:t>
                      </a:r>
                    </a:p>
                    <a:p>
                      <a:pPr latinLnBrk="1"/>
                      <a:r>
                        <a:rPr lang="en-US" altLang="ko-KR" baseline="0" dirty="0" smtClean="0"/>
                        <a:t>000</a:t>
                      </a:r>
                      <a:r>
                        <a:rPr lang="ko-KR" altLang="en-US" baseline="0" dirty="0" smtClean="0"/>
                        <a:t>씨 딸입니다</a:t>
                      </a:r>
                      <a:r>
                        <a:rPr lang="en-US" altLang="ko-KR" baseline="0" dirty="0" smtClean="0"/>
                        <a:t>.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539473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남편의 친구에게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000</a:t>
                      </a:r>
                      <a:r>
                        <a:rPr lang="ko-KR" altLang="en-US" dirty="0" smtClean="0"/>
                        <a:t>씨 아내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처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집사람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안사람</a:t>
                      </a:r>
                      <a:r>
                        <a:rPr lang="en-US" altLang="ko-KR" dirty="0" smtClean="0"/>
                        <a:t>)</a:t>
                      </a:r>
                      <a:r>
                        <a:rPr lang="ko-KR" altLang="en-US" dirty="0" smtClean="0"/>
                        <a:t>입니다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" name="표 2"/>
          <p:cNvGraphicFramePr>
            <a:graphicFrameLocks noGrp="1"/>
          </p:cNvGraphicFramePr>
          <p:nvPr/>
        </p:nvGraphicFramePr>
        <p:xfrm>
          <a:off x="323528" y="3140968"/>
          <a:ext cx="8280920" cy="2194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4456"/>
                <a:gridCol w="4176464"/>
              </a:tblGrid>
              <a:tr h="37084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상사가 아래 직원에게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사장인데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dirty="0" smtClean="0"/>
                        <a:t>총무과 김부장인데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아래 직원이 상사에게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상무이사입니다</a:t>
                      </a:r>
                      <a:r>
                        <a:rPr lang="en-US" altLang="ko-KR" dirty="0" smtClean="0"/>
                        <a:t>.</a:t>
                      </a:r>
                    </a:p>
                    <a:p>
                      <a:pPr latinLnBrk="1"/>
                      <a:r>
                        <a:rPr lang="ko-KR" altLang="en-US" dirty="0" smtClean="0"/>
                        <a:t>총무부장 </a:t>
                      </a:r>
                      <a:r>
                        <a:rPr lang="en-US" altLang="ko-KR" dirty="0" smtClean="0"/>
                        <a:t>000 </a:t>
                      </a:r>
                      <a:r>
                        <a:rPr lang="ko-KR" altLang="en-US" dirty="0" smtClean="0"/>
                        <a:t>입니다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 latinLnBrk="1"/>
                      <a:endParaRPr lang="en-US" altLang="ko-KR" dirty="0" smtClean="0"/>
                    </a:p>
                    <a:p>
                      <a:pPr algn="l" latinLnBrk="1"/>
                      <a:r>
                        <a:rPr lang="ko-KR" altLang="en-US" dirty="0" smtClean="0"/>
                        <a:t>다른 회사 사람에게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총무부 김부장입니다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총무부장 </a:t>
                      </a:r>
                      <a:r>
                        <a:rPr lang="en-US" altLang="ko-KR" dirty="0" smtClean="0"/>
                        <a:t>000</a:t>
                      </a:r>
                      <a:r>
                        <a:rPr lang="ko-KR" altLang="en-US" dirty="0" smtClean="0"/>
                        <a:t>입니다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총무부 </a:t>
                      </a:r>
                      <a:r>
                        <a:rPr lang="en-US" altLang="ko-KR" dirty="0" smtClean="0"/>
                        <a:t>000</a:t>
                      </a:r>
                      <a:r>
                        <a:rPr lang="ko-KR" altLang="en-US" dirty="0" smtClean="0"/>
                        <a:t>입니다</a:t>
                      </a:r>
                      <a:r>
                        <a:rPr lang="en-US" altLang="ko-KR" dirty="0" smtClean="0"/>
                        <a:t>.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251520" y="260648"/>
            <a:ext cx="3406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바탕"/>
                <a:ea typeface="바탕"/>
              </a:rPr>
              <a:t>★</a:t>
            </a:r>
            <a:r>
              <a:rPr lang="ko-KR" altLang="en-US" dirty="0" smtClean="0"/>
              <a:t>가정에서 자기를 지칭하는 말</a:t>
            </a:r>
            <a:endParaRPr lang="ko-KR" alt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2708920"/>
            <a:ext cx="3406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>
                <a:latin typeface="바탕"/>
                <a:ea typeface="바탕"/>
              </a:rPr>
              <a:t>★</a:t>
            </a:r>
            <a:r>
              <a:rPr lang="ko-KR" altLang="en-US" dirty="0" smtClean="0"/>
              <a:t>직장에서 자기를 지칭하는 말</a:t>
            </a:r>
            <a:endParaRPr lang="ko-KR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179512" y="692696"/>
            <a:ext cx="8507288" cy="5760640"/>
          </a:xfrm>
        </p:spPr>
        <p:txBody>
          <a:bodyPr/>
          <a:lstStyle/>
          <a:p>
            <a:pPr marL="566928" indent="-457200">
              <a:buNone/>
            </a:pPr>
            <a:r>
              <a:rPr lang="ko-KR" altLang="en-US" sz="2000" dirty="0" smtClean="0">
                <a:latin typeface="바탕"/>
                <a:ea typeface="바탕"/>
              </a:rPr>
              <a:t>★</a:t>
            </a:r>
            <a:r>
              <a:rPr lang="ko-KR" altLang="en-US" sz="2000" dirty="0" smtClean="0"/>
              <a:t>아침 저녁</a:t>
            </a:r>
            <a:endParaRPr lang="en-US" altLang="ko-KR" sz="2000" dirty="0" smtClean="0"/>
          </a:p>
          <a:p>
            <a:pPr marL="566928" indent="-457200">
              <a:buNone/>
            </a:pPr>
            <a:r>
              <a:rPr lang="en-US" altLang="ko-KR" sz="2000" dirty="0" smtClean="0"/>
              <a:t>1.</a:t>
            </a:r>
            <a:r>
              <a:rPr lang="ko-KR" altLang="en-US" sz="2000" dirty="0" smtClean="0"/>
              <a:t>집안에서</a:t>
            </a:r>
            <a:r>
              <a:rPr lang="en-US" altLang="ko-KR" sz="2000" dirty="0" smtClean="0"/>
              <a:t>:  </a:t>
            </a:r>
            <a:r>
              <a:rPr lang="ko-KR" altLang="en-US" sz="2000" dirty="0" smtClean="0"/>
              <a:t>웃어른에게 </a:t>
            </a:r>
            <a:r>
              <a:rPr lang="en-US" altLang="ko-KR" sz="2000" dirty="0" smtClean="0"/>
              <a:t>“</a:t>
            </a:r>
            <a:r>
              <a:rPr lang="ko-KR" altLang="en-US" sz="2000" dirty="0" smtClean="0"/>
              <a:t>안녕히 주무셨습니까</a:t>
            </a:r>
            <a:r>
              <a:rPr lang="en-US" altLang="ko-KR" sz="2000" dirty="0" smtClean="0"/>
              <a:t>?”</a:t>
            </a:r>
          </a:p>
          <a:p>
            <a:pPr marL="566928" indent="-457200">
              <a:buNone/>
            </a:pPr>
            <a:r>
              <a:rPr lang="en-US" altLang="ko-KR" sz="2000" dirty="0" smtClean="0"/>
              <a:t>                </a:t>
            </a:r>
            <a:r>
              <a:rPr lang="ko-KR" altLang="en-US" sz="2000" dirty="0" smtClean="0"/>
              <a:t>아래 사람에게</a:t>
            </a:r>
            <a:r>
              <a:rPr lang="en-US" altLang="ko-KR" sz="2000" dirty="0" smtClean="0"/>
              <a:t>; </a:t>
            </a:r>
            <a:r>
              <a:rPr lang="ko-KR" altLang="en-US" sz="2000" dirty="0" smtClean="0"/>
              <a:t>잘 잤니</a:t>
            </a:r>
            <a:r>
              <a:rPr lang="en-US" altLang="ko-KR" sz="2000" dirty="0" smtClean="0"/>
              <a:t>? </a:t>
            </a:r>
            <a:r>
              <a:rPr lang="ko-KR" altLang="en-US" sz="2000" dirty="0" smtClean="0"/>
              <a:t>잘 잤어요</a:t>
            </a:r>
            <a:r>
              <a:rPr lang="en-US" altLang="ko-KR" sz="2000" dirty="0" smtClean="0"/>
              <a:t>?</a:t>
            </a:r>
          </a:p>
          <a:p>
            <a:pPr marL="566928" indent="-457200">
              <a:buNone/>
            </a:pPr>
            <a:r>
              <a:rPr lang="en-US" altLang="ko-KR" sz="2000" dirty="0" smtClean="0"/>
              <a:t>2.</a:t>
            </a:r>
            <a:r>
              <a:rPr lang="ko-KR" altLang="en-US" sz="2000" dirty="0" smtClean="0"/>
              <a:t>직장에서</a:t>
            </a:r>
            <a:r>
              <a:rPr lang="en-US" altLang="ko-KR" sz="2000" dirty="0" smtClean="0"/>
              <a:t>:  </a:t>
            </a:r>
            <a:r>
              <a:rPr lang="ko-KR" altLang="en-US" sz="2000" dirty="0" smtClean="0"/>
              <a:t>윗사람에게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안녕하십니까</a:t>
            </a:r>
            <a:r>
              <a:rPr lang="en-US" altLang="ko-KR" sz="2000" dirty="0" smtClean="0"/>
              <a:t>?</a:t>
            </a:r>
          </a:p>
          <a:p>
            <a:pPr marL="566928" indent="-457200">
              <a:buNone/>
            </a:pPr>
            <a:r>
              <a:rPr lang="en-US" altLang="ko-KR" sz="2000" dirty="0" smtClean="0"/>
              <a:t>                   </a:t>
            </a:r>
            <a:r>
              <a:rPr lang="ko-KR" altLang="en-US" sz="2000" dirty="0" smtClean="0"/>
              <a:t>동료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안녕하세요</a:t>
            </a:r>
            <a:r>
              <a:rPr lang="en-US" altLang="ko-KR" sz="2000" dirty="0" smtClean="0"/>
              <a:t>?</a:t>
            </a:r>
          </a:p>
          <a:p>
            <a:pPr marL="566928" indent="-457200">
              <a:buNone/>
            </a:pPr>
            <a:r>
              <a:rPr lang="en-US" altLang="ko-KR" sz="2000" dirty="0" smtClean="0"/>
              <a:t>                   </a:t>
            </a:r>
            <a:r>
              <a:rPr lang="ko-KR" altLang="en-US" sz="2000" dirty="0" smtClean="0"/>
              <a:t>아랫사람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안녕하세요</a:t>
            </a:r>
            <a:r>
              <a:rPr lang="en-US" altLang="ko-KR" sz="2000" dirty="0" smtClean="0"/>
              <a:t>? </a:t>
            </a:r>
            <a:r>
              <a:rPr lang="ko-KR" altLang="en-US" sz="2000" dirty="0" smtClean="0"/>
              <a:t>나왔니</a:t>
            </a:r>
            <a:r>
              <a:rPr lang="en-US" altLang="ko-KR" sz="2000" dirty="0" smtClean="0"/>
              <a:t>? </a:t>
            </a:r>
            <a:r>
              <a:rPr lang="ko-KR" altLang="en-US" sz="2000" dirty="0" smtClean="0"/>
              <a:t>나왔군</a:t>
            </a:r>
            <a:r>
              <a:rPr lang="en-US" altLang="ko-KR" sz="2000" dirty="0" smtClean="0"/>
              <a:t>.</a:t>
            </a:r>
          </a:p>
          <a:p>
            <a:pPr marL="566928" indent="-457200">
              <a:buNone/>
            </a:pPr>
            <a:endParaRPr lang="en-US" altLang="ko-KR" sz="2000" dirty="0" smtClean="0"/>
          </a:p>
          <a:p>
            <a:pPr marL="566928" indent="-457200">
              <a:buNone/>
            </a:pPr>
            <a:r>
              <a:rPr lang="ko-KR" altLang="en-US" sz="2000" dirty="0" smtClean="0">
                <a:latin typeface="HY그래픽M"/>
                <a:ea typeface="HY그래픽M"/>
              </a:rPr>
              <a:t>★</a:t>
            </a:r>
            <a:r>
              <a:rPr lang="ko-KR" altLang="en-US" sz="2000" dirty="0" smtClean="0"/>
              <a:t>만나고 헤어질 때</a:t>
            </a:r>
            <a:endParaRPr lang="en-US" altLang="ko-KR" sz="2000" dirty="0" smtClean="0"/>
          </a:p>
          <a:p>
            <a:pPr marL="566928" indent="-457200">
              <a:buFont typeface="Arial" pitchFamily="34" charset="0"/>
              <a:buChar char="•"/>
            </a:pPr>
            <a:r>
              <a:rPr lang="ko-KR" altLang="en-US" sz="2000" dirty="0" smtClean="0"/>
              <a:t>집안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다녀 오겠습니다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잘 다녀 오너라 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잘 다녀 오세요</a:t>
            </a:r>
            <a:r>
              <a:rPr lang="en-US" altLang="ko-KR" sz="2000" dirty="0" smtClean="0"/>
              <a:t>. </a:t>
            </a:r>
          </a:p>
          <a:p>
            <a:pPr marL="566928" indent="-457200">
              <a:buFont typeface="Arial" pitchFamily="34" charset="0"/>
              <a:buChar char="•"/>
            </a:pPr>
            <a:r>
              <a:rPr lang="ko-KR" altLang="en-US" sz="2000" dirty="0" smtClean="0"/>
              <a:t>이웃에게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안녕하십니까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어디 다녀오십니까</a:t>
            </a:r>
            <a:r>
              <a:rPr lang="en-US" altLang="ko-KR" sz="2000" dirty="0" smtClean="0"/>
              <a:t>”</a:t>
            </a:r>
          </a:p>
          <a:p>
            <a:pPr marL="566928" indent="-457200">
              <a:buFont typeface="Arial" pitchFamily="34" charset="0"/>
              <a:buChar char="•"/>
            </a:pPr>
            <a:r>
              <a:rPr lang="ko-KR" altLang="en-US" sz="2000" dirty="0" smtClean="0"/>
              <a:t>직장에서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한번 인사하고  또 마주치는 경우에는 가벼운 목례로 충분하다</a:t>
            </a:r>
            <a:r>
              <a:rPr lang="en-US" altLang="ko-KR" sz="2000" dirty="0" smtClean="0"/>
              <a:t>.</a:t>
            </a:r>
          </a:p>
          <a:p>
            <a:pPr marL="566928" indent="-457200">
              <a:buFont typeface="Arial" pitchFamily="34" charset="0"/>
              <a:buChar char="•"/>
            </a:pPr>
            <a:r>
              <a:rPr lang="ko-KR" altLang="en-US" sz="2000" dirty="0" smtClean="0"/>
              <a:t>직장에서 퇴근 할 때</a:t>
            </a:r>
            <a:r>
              <a:rPr lang="en-US" altLang="ko-KR" sz="2000" dirty="0" smtClean="0"/>
              <a:t>: “</a:t>
            </a:r>
            <a:r>
              <a:rPr lang="ko-KR" altLang="en-US" sz="2000" dirty="0" smtClean="0"/>
              <a:t>먼저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나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가겠습니다</a:t>
            </a:r>
            <a:r>
              <a:rPr lang="en-US" altLang="ko-KR" sz="2000" dirty="0" smtClean="0"/>
              <a:t>.” “</a:t>
            </a:r>
            <a:r>
              <a:rPr lang="ko-KR" altLang="en-US" sz="2000" dirty="0" smtClean="0"/>
              <a:t>내일 뵙겠습니다</a:t>
            </a:r>
            <a:r>
              <a:rPr lang="en-US" altLang="ko-KR" sz="2000" dirty="0" smtClean="0"/>
              <a:t>.” ”</a:t>
            </a:r>
            <a:r>
              <a:rPr lang="ko-KR" altLang="en-US" sz="2000" dirty="0" smtClean="0"/>
              <a:t>먼저 실례 하겠습니다</a:t>
            </a:r>
            <a:r>
              <a:rPr lang="en-US" altLang="ko-KR" sz="2000" dirty="0" smtClean="0"/>
              <a:t>” </a:t>
            </a:r>
            <a:r>
              <a:rPr lang="ko-KR" altLang="en-US" sz="2000" b="1" dirty="0" smtClean="0"/>
              <a:t>윗사람에게 </a:t>
            </a:r>
            <a:r>
              <a:rPr lang="en-US" altLang="ko-KR" sz="2000" b="1" dirty="0" smtClean="0"/>
              <a:t>“</a:t>
            </a:r>
            <a:r>
              <a:rPr lang="ko-KR" altLang="en-US" sz="2000" b="1" dirty="0" smtClean="0"/>
              <a:t>수고 하십시오</a:t>
            </a:r>
            <a:r>
              <a:rPr lang="en-US" altLang="ko-KR" sz="2000" b="1" dirty="0" smtClean="0"/>
              <a:t>”</a:t>
            </a:r>
            <a:r>
              <a:rPr lang="ko-KR" altLang="en-US" sz="2000" b="1" dirty="0" smtClean="0"/>
              <a:t>는 쓸 수 없는 말 </a:t>
            </a:r>
            <a:r>
              <a:rPr lang="en-US" altLang="ko-KR" sz="2000" dirty="0" smtClean="0"/>
              <a:t>.</a:t>
            </a:r>
          </a:p>
          <a:p>
            <a:pPr marL="566928" indent="-457200">
              <a:buNone/>
            </a:pPr>
            <a:r>
              <a:rPr lang="en-US" altLang="ko-KR" sz="2000" dirty="0" smtClean="0"/>
              <a:t>      </a:t>
            </a:r>
            <a:r>
              <a:rPr lang="ko-KR" altLang="en-US" sz="2000" dirty="0" smtClean="0"/>
              <a:t>아래 사람에게 </a:t>
            </a:r>
            <a:r>
              <a:rPr lang="en-US" altLang="ko-KR" sz="2000" dirty="0" smtClean="0"/>
              <a:t>“</a:t>
            </a:r>
            <a:r>
              <a:rPr lang="ko-KR" altLang="en-US" sz="2000" dirty="0" smtClean="0"/>
              <a:t>수고</a:t>
            </a:r>
            <a:r>
              <a:rPr lang="en-US" altLang="ko-KR" sz="2000" dirty="0" smtClean="0"/>
              <a:t>” </a:t>
            </a:r>
            <a:r>
              <a:rPr lang="ko-KR" altLang="en-US" sz="2000" dirty="0" smtClean="0"/>
              <a:t>정도는 쓸 수 있다</a:t>
            </a:r>
            <a:r>
              <a:rPr lang="en-US" altLang="ko-KR" sz="2000" dirty="0" smtClean="0"/>
              <a:t>.</a:t>
            </a:r>
          </a:p>
          <a:p>
            <a:pPr marL="566928" indent="-457200">
              <a:buNone/>
            </a:pPr>
            <a:endParaRPr lang="en-US" altLang="ko-KR" sz="2000" dirty="0" smtClean="0"/>
          </a:p>
          <a:p>
            <a:pPr marL="566928" indent="-457200">
              <a:buNone/>
            </a:pPr>
            <a:endParaRPr lang="en-US" altLang="ko-KR" sz="2000" dirty="0" smtClean="0"/>
          </a:p>
          <a:p>
            <a:pPr marL="566928" indent="-457200">
              <a:buNone/>
            </a:pPr>
            <a:endParaRPr lang="en-US" altLang="ko-KR" sz="2000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ko-KR" altLang="en-US" sz="2400" dirty="0" smtClean="0"/>
              <a:t>인사말</a:t>
            </a:r>
            <a:r>
              <a:rPr lang="en-US" altLang="ko-KR" sz="2400" dirty="0" smtClean="0"/>
              <a:t>-</a:t>
            </a:r>
            <a:r>
              <a:rPr lang="ko-KR" altLang="en-US" sz="2400" dirty="0" smtClean="0"/>
              <a:t>일상생활에서</a:t>
            </a:r>
            <a:endParaRPr lang="ko-KR" alt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323528" y="692696"/>
            <a:ext cx="8496944" cy="531459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sz="1800" dirty="0" smtClean="0"/>
              <a:t>아는 사람과 마주 쳤을 때는 </a:t>
            </a:r>
            <a:r>
              <a:rPr lang="en-US" altLang="ko-KR" sz="1800" dirty="0" smtClean="0"/>
              <a:t>‘</a:t>
            </a:r>
            <a:r>
              <a:rPr lang="ko-KR" altLang="en-US" sz="1800" dirty="0" smtClean="0"/>
              <a:t>안녕하십니까</a:t>
            </a:r>
            <a:r>
              <a:rPr lang="en-US" altLang="ko-KR" sz="1800" dirty="0" smtClean="0"/>
              <a:t>?” </a:t>
            </a:r>
            <a:r>
              <a:rPr lang="ko-KR" altLang="en-US" sz="1800" dirty="0" smtClean="0"/>
              <a:t>먼저 내리는 경우에는 </a:t>
            </a:r>
            <a:r>
              <a:rPr lang="en-US" altLang="ko-KR" sz="1800" dirty="0" smtClean="0"/>
              <a:t>“</a:t>
            </a:r>
            <a:r>
              <a:rPr lang="ko-KR" altLang="en-US" sz="1800" dirty="0" smtClean="0"/>
              <a:t>먼저 내리겠습니다</a:t>
            </a:r>
            <a:r>
              <a:rPr lang="en-US" altLang="ko-KR" sz="1800" dirty="0" smtClean="0"/>
              <a:t>”</a:t>
            </a:r>
          </a:p>
          <a:p>
            <a:pPr>
              <a:buNone/>
            </a:pP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>
                <a:latin typeface="HY그래픽M"/>
                <a:ea typeface="HY그래픽M"/>
              </a:rPr>
              <a:t>★</a:t>
            </a:r>
            <a:r>
              <a:rPr lang="ko-KR" altLang="en-US" sz="1800" dirty="0" smtClean="0">
                <a:latin typeface="HY그래픽M"/>
                <a:ea typeface="HY그래픽M"/>
              </a:rPr>
              <a:t>식사 시간 무렵</a:t>
            </a:r>
            <a:endParaRPr lang="en-US" altLang="ko-KR" sz="1800" dirty="0" smtClean="0">
              <a:latin typeface="HY그래픽M"/>
              <a:ea typeface="HY그래픽M"/>
            </a:endParaRPr>
          </a:p>
          <a:p>
            <a:pPr>
              <a:buNone/>
            </a:pPr>
            <a:r>
              <a:rPr lang="ko-KR" altLang="en-US" sz="1800" dirty="0" smtClean="0">
                <a:latin typeface="HY그래픽M"/>
                <a:ea typeface="HY그래픽M"/>
              </a:rPr>
              <a:t>윗사람에게 인사 할 때는 </a:t>
            </a:r>
            <a:r>
              <a:rPr lang="en-US" altLang="ko-KR" sz="1800" dirty="0" smtClean="0">
                <a:latin typeface="HY그래픽M"/>
                <a:ea typeface="HY그래픽M"/>
              </a:rPr>
              <a:t>“</a:t>
            </a:r>
            <a:r>
              <a:rPr lang="ko-KR" altLang="en-US" sz="1800" dirty="0" smtClean="0">
                <a:latin typeface="HY그래픽M"/>
                <a:ea typeface="HY그래픽M"/>
              </a:rPr>
              <a:t>진지 잡수셨습니까</a:t>
            </a:r>
            <a:r>
              <a:rPr lang="en-US" altLang="ko-KR" sz="1800" dirty="0" smtClean="0">
                <a:latin typeface="HY그래픽M"/>
                <a:ea typeface="HY그래픽M"/>
              </a:rPr>
              <a:t>?””</a:t>
            </a:r>
            <a:r>
              <a:rPr lang="ko-KR" altLang="en-US" sz="1800" dirty="0" smtClean="0">
                <a:latin typeface="HY그래픽M"/>
                <a:ea typeface="HY그래픽M"/>
              </a:rPr>
              <a:t>점심 잡수셨습니까</a:t>
            </a:r>
            <a:r>
              <a:rPr lang="en-US" altLang="ko-KR" sz="1800" dirty="0" smtClean="0">
                <a:latin typeface="HY그래픽M"/>
                <a:ea typeface="HY그래픽M"/>
              </a:rPr>
              <a:t>?”</a:t>
            </a:r>
          </a:p>
          <a:p>
            <a:pPr>
              <a:buNone/>
            </a:pPr>
            <a:r>
              <a:rPr lang="en-US" altLang="ko-KR" sz="1800" dirty="0" smtClean="0">
                <a:latin typeface="HY그래픽M"/>
                <a:ea typeface="HY그래픽M"/>
              </a:rPr>
              <a:t>                                   “</a:t>
            </a:r>
            <a:r>
              <a:rPr lang="ko-KR" altLang="en-US" sz="1800" dirty="0" smtClean="0">
                <a:latin typeface="HY그래픽M"/>
                <a:ea typeface="HY그래픽M"/>
              </a:rPr>
              <a:t>식사하셨습니까</a:t>
            </a:r>
            <a:r>
              <a:rPr lang="en-US" altLang="ko-KR" sz="1800" dirty="0" smtClean="0">
                <a:latin typeface="HY그래픽M"/>
                <a:ea typeface="HY그래픽M"/>
              </a:rPr>
              <a:t>?”(X)</a:t>
            </a:r>
          </a:p>
          <a:p>
            <a:pPr>
              <a:buNone/>
            </a:pPr>
            <a:endParaRPr lang="en-US" altLang="ko-KR" sz="1800" dirty="0" smtClean="0">
              <a:latin typeface="HY그래픽M"/>
              <a:ea typeface="HY그래픽M"/>
            </a:endParaRPr>
          </a:p>
          <a:p>
            <a:pPr>
              <a:buNone/>
            </a:pPr>
            <a:r>
              <a:rPr lang="en-US" altLang="ko-KR" sz="1800" dirty="0" smtClean="0">
                <a:latin typeface="HY그래픽M"/>
                <a:ea typeface="HY그래픽M"/>
              </a:rPr>
              <a:t>★</a:t>
            </a:r>
            <a:r>
              <a:rPr lang="ko-KR" altLang="en-US" sz="1800" dirty="0" smtClean="0">
                <a:latin typeface="HY그래픽M"/>
                <a:ea typeface="HY그래픽M"/>
              </a:rPr>
              <a:t>자신을 남에게 소개할 때</a:t>
            </a:r>
            <a:endParaRPr lang="en-US" altLang="ko-KR" sz="1800" dirty="0" smtClean="0">
              <a:latin typeface="HY그래픽M"/>
              <a:ea typeface="HY그래픽M"/>
            </a:endParaRPr>
          </a:p>
          <a:p>
            <a:pPr>
              <a:buNone/>
            </a:pPr>
            <a:r>
              <a:rPr lang="en-US" altLang="ko-KR" sz="1800" dirty="0" smtClean="0">
                <a:latin typeface="HY그래픽M"/>
                <a:ea typeface="HY그래픽M"/>
              </a:rPr>
              <a:t>“</a:t>
            </a:r>
            <a:r>
              <a:rPr lang="ko-KR" altLang="en-US" sz="1800" dirty="0" smtClean="0">
                <a:latin typeface="HY그래픽M"/>
                <a:ea typeface="HY그래픽M"/>
              </a:rPr>
              <a:t>처음 뵙겠습니다</a:t>
            </a:r>
            <a:r>
              <a:rPr lang="en-US" altLang="ko-KR" sz="1800" dirty="0" smtClean="0">
                <a:latin typeface="HY그래픽M"/>
                <a:ea typeface="HY그래픽M"/>
              </a:rPr>
              <a:t>. (</a:t>
            </a:r>
            <a:r>
              <a:rPr lang="ko-KR" altLang="en-US" sz="1800" dirty="0" smtClean="0">
                <a:latin typeface="HY그래픽M"/>
                <a:ea typeface="HY그래픽M"/>
              </a:rPr>
              <a:t>저는</a:t>
            </a:r>
            <a:r>
              <a:rPr lang="en-US" altLang="ko-KR" sz="1800" dirty="0" smtClean="0">
                <a:latin typeface="HY그래픽M"/>
                <a:ea typeface="HY그래픽M"/>
              </a:rPr>
              <a:t>)000 </a:t>
            </a:r>
            <a:r>
              <a:rPr lang="ko-KR" altLang="en-US" sz="1800" dirty="0" smtClean="0">
                <a:latin typeface="HY그래픽M"/>
                <a:ea typeface="HY그래픽M"/>
              </a:rPr>
              <a:t>입니다</a:t>
            </a:r>
            <a:r>
              <a:rPr lang="en-US" altLang="ko-KR" sz="1800" dirty="0" smtClean="0">
                <a:latin typeface="HY그래픽M"/>
                <a:ea typeface="HY그래픽M"/>
              </a:rPr>
              <a:t>”-&gt; “</a:t>
            </a:r>
            <a:r>
              <a:rPr lang="ko-KR" altLang="en-US" sz="1800" dirty="0" smtClean="0">
                <a:latin typeface="HY그래픽M"/>
                <a:ea typeface="HY그래픽M"/>
              </a:rPr>
              <a:t>안녕하십니까</a:t>
            </a:r>
            <a:r>
              <a:rPr lang="en-US" altLang="ko-KR" sz="1800" dirty="0" smtClean="0">
                <a:latin typeface="HY그래픽M"/>
                <a:ea typeface="HY그래픽M"/>
              </a:rPr>
              <a:t>?</a:t>
            </a:r>
          </a:p>
          <a:p>
            <a:pPr>
              <a:buNone/>
            </a:pPr>
            <a:endParaRPr lang="en-US" altLang="ko-KR" sz="1800" dirty="0" smtClean="0">
              <a:latin typeface="HY그래픽M"/>
              <a:ea typeface="HY그래픽M"/>
            </a:endParaRPr>
          </a:p>
          <a:p>
            <a:pPr>
              <a:buNone/>
            </a:pPr>
            <a:endParaRPr lang="en-US" altLang="ko-KR" sz="1800" dirty="0" smtClean="0">
              <a:latin typeface="HY그래픽M"/>
              <a:ea typeface="HY그래픽M"/>
            </a:endParaRPr>
          </a:p>
          <a:p>
            <a:pPr>
              <a:buNone/>
            </a:pPr>
            <a:r>
              <a:rPr lang="ko-KR" altLang="ko-KR" sz="1800" dirty="0" smtClean="0">
                <a:latin typeface="HY그래픽M"/>
                <a:ea typeface="HY그래픽M"/>
              </a:rPr>
              <a:t>★</a:t>
            </a:r>
            <a:r>
              <a:rPr lang="ko-KR" altLang="en-US" sz="1800" dirty="0" smtClean="0">
                <a:latin typeface="HY그래픽M"/>
                <a:ea typeface="HY그래픽M"/>
              </a:rPr>
              <a:t>중간에서 다른 사람을 소개할 때</a:t>
            </a:r>
            <a:endParaRPr lang="en-US" altLang="ko-KR" sz="1800" dirty="0" smtClean="0">
              <a:latin typeface="HY그래픽M"/>
              <a:ea typeface="HY그래픽M"/>
            </a:endParaRPr>
          </a:p>
          <a:p>
            <a:pPr>
              <a:buNone/>
            </a:pPr>
            <a:r>
              <a:rPr lang="en-US" altLang="ko-KR" sz="1800" dirty="0" smtClean="0">
                <a:latin typeface="HY그래픽M"/>
                <a:ea typeface="HY그래픽M"/>
              </a:rPr>
              <a:t>1) </a:t>
            </a:r>
            <a:r>
              <a:rPr lang="ko-KR" altLang="en-US" sz="1800" dirty="0" smtClean="0">
                <a:latin typeface="HY그래픽M"/>
                <a:ea typeface="HY그래픽M"/>
              </a:rPr>
              <a:t>친소 관계를 따져 자기와 가까운 사람을 먼저 소개한다</a:t>
            </a:r>
            <a:r>
              <a:rPr lang="en-US" altLang="ko-KR" sz="1800" dirty="0" smtClean="0">
                <a:latin typeface="HY그래픽M"/>
                <a:ea typeface="HY그래픽M"/>
              </a:rPr>
              <a:t>.</a:t>
            </a:r>
          </a:p>
          <a:p>
            <a:pPr>
              <a:buNone/>
            </a:pPr>
            <a:r>
              <a:rPr lang="en-US" altLang="ko-KR" sz="1800" dirty="0" smtClean="0">
                <a:latin typeface="HY그래픽M"/>
                <a:ea typeface="HY그래픽M"/>
              </a:rPr>
              <a:t>2) </a:t>
            </a:r>
            <a:r>
              <a:rPr lang="ko-KR" altLang="en-US" sz="1800" dirty="0" smtClean="0">
                <a:latin typeface="HY그래픽M"/>
                <a:ea typeface="HY그래픽M"/>
              </a:rPr>
              <a:t>손 아랫사람을 손 윗사람에게 먼저 소개 한다</a:t>
            </a:r>
            <a:r>
              <a:rPr lang="en-US" altLang="ko-KR" sz="1800" dirty="0" smtClean="0">
                <a:latin typeface="HY그래픽M"/>
                <a:ea typeface="HY그래픽M"/>
              </a:rPr>
              <a:t>.</a:t>
            </a:r>
          </a:p>
          <a:p>
            <a:pPr>
              <a:buNone/>
            </a:pPr>
            <a:r>
              <a:rPr lang="en-US" altLang="ko-KR" sz="1800" dirty="0" smtClean="0">
                <a:latin typeface="HY그래픽M"/>
                <a:ea typeface="HY그래픽M"/>
              </a:rPr>
              <a:t>3) </a:t>
            </a:r>
            <a:r>
              <a:rPr lang="ko-KR" altLang="en-US" sz="1800" dirty="0" smtClean="0">
                <a:latin typeface="HY그래픽M"/>
                <a:ea typeface="HY그래픽M"/>
              </a:rPr>
              <a:t>남성을 여성에게 먼저 소개 한다</a:t>
            </a:r>
            <a:r>
              <a:rPr lang="en-US" altLang="ko-KR" sz="1800" dirty="0" smtClean="0">
                <a:latin typeface="HY그래픽M"/>
                <a:ea typeface="HY그래픽M"/>
              </a:rPr>
              <a:t>.</a:t>
            </a:r>
          </a:p>
          <a:p>
            <a:pPr>
              <a:buNone/>
            </a:pPr>
            <a:r>
              <a:rPr lang="en-US" altLang="ko-KR" sz="1800" dirty="0" smtClean="0">
                <a:latin typeface="HY그래픽M"/>
                <a:ea typeface="HY그래픽M"/>
              </a:rPr>
              <a:t>4) </a:t>
            </a:r>
            <a:r>
              <a:rPr lang="ko-KR" altLang="en-US" sz="1800" dirty="0" smtClean="0">
                <a:latin typeface="HY그래픽M"/>
                <a:ea typeface="HY그래픽M"/>
              </a:rPr>
              <a:t>이러한 상황이 섞여있을 때는 </a:t>
            </a:r>
            <a:r>
              <a:rPr lang="en-US" altLang="ko-KR" sz="1800" dirty="0" smtClean="0">
                <a:latin typeface="HY그래픽M"/>
                <a:ea typeface="HY그래픽M"/>
              </a:rPr>
              <a:t>1-&gt; 2-&gt;3 </a:t>
            </a:r>
            <a:r>
              <a:rPr lang="ko-KR" altLang="en-US" sz="1800" dirty="0" smtClean="0">
                <a:latin typeface="HY그래픽M"/>
                <a:ea typeface="HY그래픽M"/>
              </a:rPr>
              <a:t>의 순서를 적용한다</a:t>
            </a:r>
            <a:endParaRPr lang="en-US" altLang="ko-KR" sz="1800" dirty="0" smtClean="0">
              <a:latin typeface="HY그래픽M"/>
              <a:ea typeface="HY그래픽M"/>
            </a:endParaRPr>
          </a:p>
          <a:p>
            <a:pPr>
              <a:buNone/>
            </a:pPr>
            <a:endParaRPr lang="en-US" altLang="ko-KR" sz="1800" dirty="0" smtClean="0">
              <a:latin typeface="HY그래픽M"/>
              <a:ea typeface="HY그래픽M"/>
            </a:endParaRPr>
          </a:p>
          <a:p>
            <a:pPr>
              <a:buNone/>
            </a:pPr>
            <a:endParaRPr lang="en-US" altLang="ko-KR" sz="1800" dirty="0" smtClean="0">
              <a:latin typeface="HY그래픽M"/>
              <a:ea typeface="HY그래픽M"/>
            </a:endParaRPr>
          </a:p>
          <a:p>
            <a:pPr>
              <a:buNone/>
            </a:pPr>
            <a:endParaRPr lang="ko-KR" altLang="en-US" sz="18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/>
          </a:bodyPr>
          <a:lstStyle/>
          <a:p>
            <a:r>
              <a:rPr lang="ko-KR" altLang="en-US" sz="2000" dirty="0" smtClean="0">
                <a:latin typeface="HY그래픽M"/>
                <a:ea typeface="HY그래픽M"/>
              </a:rPr>
              <a:t>★</a:t>
            </a:r>
            <a:r>
              <a:rPr lang="ko-KR" altLang="en-US" sz="2000" dirty="0" smtClean="0"/>
              <a:t>탈것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/>
          <a:lstStyle/>
          <a:p>
            <a:r>
              <a:rPr lang="en-US" altLang="ko-KR" sz="1800" dirty="0" smtClean="0"/>
              <a:t>“ </a:t>
            </a:r>
            <a:r>
              <a:rPr lang="ko-KR" altLang="en-US" sz="1800" dirty="0" smtClean="0"/>
              <a:t>한 해 동안 보살펴 주셔서 감사합니다</a:t>
            </a:r>
            <a:r>
              <a:rPr lang="en-US" altLang="ko-KR" sz="1800" dirty="0" smtClean="0"/>
              <a:t>.”</a:t>
            </a:r>
          </a:p>
          <a:p>
            <a:r>
              <a:rPr lang="en-US" altLang="ko-KR" sz="1800" dirty="0" smtClean="0"/>
              <a:t>“ </a:t>
            </a:r>
            <a:r>
              <a:rPr lang="ko-KR" altLang="en-US" sz="1800" dirty="0" smtClean="0"/>
              <a:t>한 해 동안 수고 하셨습니다</a:t>
            </a:r>
            <a:r>
              <a:rPr lang="en-US" altLang="ko-KR" sz="1800" dirty="0" smtClean="0"/>
              <a:t>.”</a:t>
            </a:r>
          </a:p>
          <a:p>
            <a:r>
              <a:rPr lang="en-US" altLang="ko-KR" sz="1800" dirty="0" smtClean="0"/>
              <a:t>“</a:t>
            </a:r>
            <a:r>
              <a:rPr lang="ko-KR" altLang="en-US" sz="1800" dirty="0" smtClean="0"/>
              <a:t>새해 복 많이 받으십시오</a:t>
            </a:r>
            <a:r>
              <a:rPr lang="en-US" altLang="ko-KR" sz="1800" dirty="0" smtClean="0"/>
              <a:t>”</a:t>
            </a:r>
          </a:p>
          <a:p>
            <a:r>
              <a:rPr lang="ko-KR" altLang="en-US" sz="1800" dirty="0" smtClean="0"/>
              <a:t>윗사람이 아랫사람에게</a:t>
            </a:r>
            <a:r>
              <a:rPr lang="en-US" altLang="ko-KR" sz="1800" dirty="0" smtClean="0"/>
              <a:t> “ </a:t>
            </a:r>
            <a:r>
              <a:rPr lang="ko-KR" altLang="en-US" sz="1800" dirty="0" smtClean="0"/>
              <a:t>소원 성취하게</a:t>
            </a:r>
            <a:r>
              <a:rPr lang="en-US" altLang="ko-KR" sz="1800" dirty="0" smtClean="0"/>
              <a:t>”  “</a:t>
            </a:r>
            <a:r>
              <a:rPr lang="ko-KR" altLang="en-US" sz="1800" dirty="0" smtClean="0"/>
              <a:t>새해 복 많이 받게</a:t>
            </a:r>
            <a:r>
              <a:rPr lang="en-US" altLang="ko-KR" sz="1800" dirty="0" smtClean="0"/>
              <a:t>”</a:t>
            </a:r>
          </a:p>
          <a:p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>
                <a:latin typeface="HY그래픽M"/>
                <a:ea typeface="HY그래픽M"/>
              </a:rPr>
              <a:t>★</a:t>
            </a:r>
            <a:r>
              <a:rPr lang="ko-KR" altLang="en-US" sz="1800" dirty="0" smtClean="0">
                <a:latin typeface="HY그래픽M"/>
                <a:ea typeface="HY그래픽M"/>
              </a:rPr>
              <a:t>축하와 위로</a:t>
            </a:r>
            <a:endParaRPr lang="en-US" altLang="ko-KR" sz="1800" dirty="0" smtClean="0">
              <a:latin typeface="HY그래픽M"/>
              <a:ea typeface="HY그래픽M"/>
            </a:endParaRPr>
          </a:p>
          <a:p>
            <a:pPr>
              <a:buNone/>
            </a:pPr>
            <a:r>
              <a:rPr lang="ko-KR" altLang="en-US" sz="1800" dirty="0" smtClean="0">
                <a:latin typeface="HY그래픽M"/>
                <a:ea typeface="HY그래픽M"/>
              </a:rPr>
              <a:t>생일축하</a:t>
            </a:r>
            <a:r>
              <a:rPr lang="en-US" altLang="ko-KR" sz="1800" dirty="0" smtClean="0">
                <a:latin typeface="HY그래픽M"/>
                <a:ea typeface="HY그래픽M"/>
              </a:rPr>
              <a:t>: </a:t>
            </a:r>
            <a:r>
              <a:rPr lang="ko-KR" altLang="en-US" sz="1800" dirty="0" smtClean="0">
                <a:latin typeface="HY그래픽M"/>
                <a:ea typeface="HY그래픽M"/>
              </a:rPr>
              <a:t>윗사람 </a:t>
            </a:r>
            <a:r>
              <a:rPr lang="en-US" altLang="ko-KR" sz="1800" dirty="0" smtClean="0">
                <a:latin typeface="HY그래픽M"/>
                <a:ea typeface="HY그래픽M"/>
              </a:rPr>
              <a:t>: “</a:t>
            </a:r>
            <a:r>
              <a:rPr lang="ko-KR" altLang="en-US" sz="1800" dirty="0" smtClean="0">
                <a:latin typeface="HY그래픽M"/>
                <a:ea typeface="HY그래픽M"/>
              </a:rPr>
              <a:t>생신 축하합니다</a:t>
            </a:r>
            <a:r>
              <a:rPr lang="en-US" altLang="ko-KR" sz="1800" dirty="0" smtClean="0">
                <a:latin typeface="HY그래픽M"/>
                <a:ea typeface="HY그래픽M"/>
              </a:rPr>
              <a:t>.” “</a:t>
            </a:r>
            <a:r>
              <a:rPr lang="ko-KR" altLang="en-US" sz="1800" dirty="0" smtClean="0">
                <a:latin typeface="HY그래픽M"/>
                <a:ea typeface="HY그래픽M"/>
              </a:rPr>
              <a:t>생신 축하 드립니다</a:t>
            </a:r>
            <a:r>
              <a:rPr lang="en-US" altLang="ko-KR" sz="1800" dirty="0" smtClean="0">
                <a:latin typeface="HY그래픽M"/>
                <a:ea typeface="HY그래픽M"/>
              </a:rPr>
              <a:t>(x)”</a:t>
            </a:r>
          </a:p>
          <a:p>
            <a:pPr>
              <a:buNone/>
            </a:pPr>
            <a:r>
              <a:rPr lang="ko-KR" altLang="en-US" sz="1800" dirty="0" smtClean="0">
                <a:latin typeface="HY그래픽M"/>
                <a:ea typeface="HY그래픽M"/>
              </a:rPr>
              <a:t>회갑 이나 칠순 등의 특별한 생일잔치에서는 </a:t>
            </a:r>
            <a:r>
              <a:rPr lang="en-US" altLang="ko-KR" sz="1800" dirty="0" smtClean="0">
                <a:latin typeface="HY그래픽M"/>
                <a:ea typeface="HY그래픽M"/>
              </a:rPr>
              <a:t>“ </a:t>
            </a:r>
            <a:r>
              <a:rPr lang="ko-KR" altLang="en-US" sz="1800" dirty="0" smtClean="0">
                <a:latin typeface="HY그래픽M"/>
                <a:ea typeface="HY그래픽M"/>
              </a:rPr>
              <a:t>더욱 건강하시기 빕니다</a:t>
            </a:r>
            <a:r>
              <a:rPr lang="en-US" altLang="ko-KR" sz="1800" dirty="0" smtClean="0">
                <a:latin typeface="HY그래픽M"/>
                <a:ea typeface="HY그래픽M"/>
              </a:rPr>
              <a:t>”</a:t>
            </a:r>
          </a:p>
          <a:p>
            <a:pPr>
              <a:buNone/>
            </a:pPr>
            <a:r>
              <a:rPr lang="en-US" altLang="ko-KR" sz="1800" dirty="0" smtClean="0">
                <a:latin typeface="HY그래픽M"/>
                <a:ea typeface="HY그래픽M"/>
              </a:rPr>
              <a:t>                                                              “</a:t>
            </a:r>
            <a:r>
              <a:rPr lang="ko-KR" altLang="en-US" sz="1800" dirty="0" smtClean="0">
                <a:latin typeface="HY그래픽M"/>
                <a:ea typeface="HY그래픽M"/>
              </a:rPr>
              <a:t>만수무강 하십시오</a:t>
            </a:r>
            <a:r>
              <a:rPr lang="en-US" altLang="ko-KR" sz="1800" dirty="0" smtClean="0">
                <a:latin typeface="HY그래픽M"/>
                <a:ea typeface="HY그래픽M"/>
              </a:rPr>
              <a:t>”</a:t>
            </a:r>
          </a:p>
          <a:p>
            <a:pPr>
              <a:buNone/>
            </a:pPr>
            <a:r>
              <a:rPr lang="en-US" altLang="ko-KR" sz="1800" dirty="0" smtClean="0"/>
              <a:t>60</a:t>
            </a:r>
            <a:r>
              <a:rPr lang="ko-KR" altLang="en-US" sz="1800" dirty="0" smtClean="0"/>
              <a:t>세 </a:t>
            </a:r>
            <a:r>
              <a:rPr lang="en-US" altLang="ko-KR" sz="1800" dirty="0" smtClean="0"/>
              <a:t>:  </a:t>
            </a:r>
            <a:r>
              <a:rPr lang="ko-KR" altLang="en-US" sz="1800" dirty="0" smtClean="0"/>
              <a:t>육순</a:t>
            </a:r>
            <a:r>
              <a:rPr lang="en-US" altLang="ko-KR" sz="1800" dirty="0" smtClean="0"/>
              <a:t>            70</a:t>
            </a:r>
            <a:r>
              <a:rPr lang="ko-KR" altLang="en-US" sz="1800" dirty="0" smtClean="0"/>
              <a:t>세 </a:t>
            </a:r>
            <a:r>
              <a:rPr lang="en-US" altLang="ko-KR" sz="1800" dirty="0" smtClean="0"/>
              <a:t>:</a:t>
            </a:r>
            <a:r>
              <a:rPr lang="ko-KR" altLang="en-US" sz="1800" dirty="0" smtClean="0"/>
              <a:t>칠순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고희</a:t>
            </a:r>
            <a:r>
              <a:rPr lang="en-US" altLang="ko-KR" sz="1800" dirty="0" smtClean="0"/>
              <a:t>       80</a:t>
            </a:r>
            <a:r>
              <a:rPr lang="ko-KR" altLang="en-US" sz="1800" dirty="0" smtClean="0"/>
              <a:t>세 </a:t>
            </a:r>
            <a:r>
              <a:rPr lang="en-US" altLang="ko-KR" sz="1800" dirty="0" smtClean="0"/>
              <a:t>:</a:t>
            </a:r>
            <a:r>
              <a:rPr lang="ko-KR" altLang="en-US" sz="1800" dirty="0" smtClean="0"/>
              <a:t>팔순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61</a:t>
            </a:r>
            <a:r>
              <a:rPr lang="ko-KR" altLang="en-US" sz="1800" dirty="0" smtClean="0"/>
              <a:t>세 </a:t>
            </a:r>
            <a:r>
              <a:rPr lang="en-US" altLang="ko-KR" sz="1800" dirty="0" smtClean="0"/>
              <a:t>:  </a:t>
            </a:r>
            <a:r>
              <a:rPr lang="ko-KR" altLang="en-US" sz="1800" dirty="0" smtClean="0"/>
              <a:t>환갑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화갑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회갑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62</a:t>
            </a:r>
            <a:r>
              <a:rPr lang="ko-KR" altLang="en-US" sz="1800" dirty="0" smtClean="0"/>
              <a:t>세 </a:t>
            </a:r>
            <a:r>
              <a:rPr lang="en-US" altLang="ko-KR" sz="1800" dirty="0" smtClean="0"/>
              <a:t>:  </a:t>
            </a:r>
            <a:r>
              <a:rPr lang="ko-KR" altLang="en-US" sz="1800" dirty="0" smtClean="0"/>
              <a:t>진갑</a:t>
            </a:r>
            <a:r>
              <a:rPr lang="en-US" altLang="ko-KR" sz="1800" dirty="0" smtClean="0"/>
              <a:t> </a:t>
            </a:r>
          </a:p>
          <a:p>
            <a:pPr>
              <a:buNone/>
            </a:pPr>
            <a:r>
              <a:rPr lang="en-US" altLang="ko-KR" sz="1800" dirty="0" smtClean="0"/>
              <a:t>77</a:t>
            </a:r>
            <a:r>
              <a:rPr lang="ko-KR" altLang="en-US" sz="1800" dirty="0" smtClean="0"/>
              <a:t>세 </a:t>
            </a:r>
            <a:r>
              <a:rPr lang="en-US" altLang="ko-KR" sz="1800" dirty="0" smtClean="0"/>
              <a:t>:  </a:t>
            </a:r>
            <a:r>
              <a:rPr lang="ko-KR" altLang="en-US" sz="1800" dirty="0" smtClean="0"/>
              <a:t>희수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88</a:t>
            </a:r>
            <a:r>
              <a:rPr lang="ko-KR" altLang="en-US" sz="1800" dirty="0" smtClean="0"/>
              <a:t>세 </a:t>
            </a:r>
            <a:r>
              <a:rPr lang="en-US" altLang="ko-KR" sz="1800" dirty="0" smtClean="0"/>
              <a:t>:  </a:t>
            </a:r>
            <a:r>
              <a:rPr lang="ko-KR" altLang="en-US" sz="1800" dirty="0" smtClean="0"/>
              <a:t>미수</a:t>
            </a:r>
            <a:endParaRPr lang="en-US" altLang="ko-KR" sz="1800" dirty="0" smtClean="0"/>
          </a:p>
          <a:p>
            <a:pPr>
              <a:buNone/>
            </a:pPr>
            <a:r>
              <a:rPr lang="en-US" altLang="ko-KR" sz="1800" dirty="0" smtClean="0"/>
              <a:t>99</a:t>
            </a:r>
            <a:r>
              <a:rPr lang="ko-KR" altLang="en-US" sz="1800" dirty="0" smtClean="0"/>
              <a:t>세 </a:t>
            </a:r>
            <a:r>
              <a:rPr lang="en-US" altLang="ko-KR" sz="1800" dirty="0" smtClean="0"/>
              <a:t>:  </a:t>
            </a:r>
            <a:r>
              <a:rPr lang="ko-KR" altLang="en-US" sz="1800" dirty="0" smtClean="0"/>
              <a:t>백수</a:t>
            </a:r>
            <a:endParaRPr lang="en-US" altLang="ko-KR" sz="1800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/>
          </a:bodyPr>
          <a:lstStyle/>
          <a:p>
            <a:r>
              <a:rPr lang="ko-KR" altLang="en-US" sz="2000" dirty="0" smtClean="0">
                <a:latin typeface="HY그래픽M"/>
                <a:ea typeface="HY그래픽M"/>
              </a:rPr>
              <a:t>★</a:t>
            </a:r>
            <a:r>
              <a:rPr lang="ko-KR" altLang="en-US" sz="2000" dirty="0" smtClean="0"/>
              <a:t>송년 인사와 새해 인사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내용 개체 틀 1"/>
          <p:cNvSpPr>
            <a:spLocks noGrp="1"/>
          </p:cNvSpPr>
          <p:nvPr>
            <p:ph idx="1"/>
          </p:nvPr>
        </p:nvSpPr>
        <p:spPr>
          <a:xfrm>
            <a:off x="251520" y="1124744"/>
            <a:ext cx="8496944" cy="5314595"/>
          </a:xfrm>
        </p:spPr>
        <p:txBody>
          <a:bodyPr/>
          <a:lstStyle/>
          <a:p>
            <a:r>
              <a:rPr lang="en-US" altLang="ko-KR" sz="1800" dirty="0" smtClean="0"/>
              <a:t>“</a:t>
            </a:r>
            <a:r>
              <a:rPr lang="ko-KR" altLang="en-US" sz="1800" dirty="0" smtClean="0"/>
              <a:t>좀 어떠십니까</a:t>
            </a:r>
            <a:r>
              <a:rPr lang="en-US" altLang="ko-KR" sz="1800" smtClean="0"/>
              <a:t>” “</a:t>
            </a:r>
            <a:r>
              <a:rPr lang="ko-KR" altLang="en-US" sz="1800" smtClean="0"/>
              <a:t>얼마나 </a:t>
            </a:r>
            <a:r>
              <a:rPr lang="ko-KR" altLang="en-US" sz="1800" dirty="0" smtClean="0"/>
              <a:t>고생이 되십니까</a:t>
            </a:r>
            <a:r>
              <a:rPr lang="en-US" altLang="ko-KR" sz="1800" dirty="0" smtClean="0"/>
              <a:t>”  “</a:t>
            </a:r>
            <a:r>
              <a:rPr lang="ko-KR" altLang="en-US" sz="1800" dirty="0" smtClean="0"/>
              <a:t>속히 나으시기 바랍니다</a:t>
            </a:r>
            <a:r>
              <a:rPr lang="en-US" altLang="ko-KR" sz="1800" dirty="0" smtClean="0"/>
              <a:t>” “</a:t>
            </a:r>
            <a:r>
              <a:rPr lang="ko-KR" altLang="en-US" sz="1800" dirty="0" smtClean="0"/>
              <a:t>조리 잘 하십시오</a:t>
            </a:r>
            <a:r>
              <a:rPr lang="en-US" altLang="ko-KR" sz="1800" dirty="0" smtClean="0"/>
              <a:t>”</a:t>
            </a:r>
          </a:p>
          <a:p>
            <a:endParaRPr lang="en-US" altLang="ko-KR" sz="1800" dirty="0" smtClean="0"/>
          </a:p>
          <a:p>
            <a:pPr>
              <a:buNone/>
            </a:pPr>
            <a:r>
              <a:rPr lang="ko-KR" altLang="en-US" sz="2000" dirty="0" smtClean="0">
                <a:latin typeface="HY그래픽M"/>
                <a:ea typeface="HY그래픽M"/>
              </a:rPr>
              <a:t>★</a:t>
            </a:r>
            <a:r>
              <a:rPr lang="ko-KR" altLang="en-US" sz="2000" dirty="0" smtClean="0"/>
              <a:t>문상</a:t>
            </a:r>
            <a:endParaRPr lang="en-US" altLang="ko-KR" sz="2000" dirty="0" smtClean="0"/>
          </a:p>
          <a:p>
            <a:pPr>
              <a:buNone/>
            </a:pPr>
            <a:r>
              <a:rPr lang="ko-KR" altLang="en-US" sz="2000" dirty="0" smtClean="0"/>
              <a:t>아무 말 하지 않는 것이 예의이나 </a:t>
            </a:r>
            <a:endParaRPr lang="en-US" altLang="ko-KR" sz="2000" dirty="0" smtClean="0"/>
          </a:p>
          <a:p>
            <a:pPr>
              <a:buNone/>
            </a:pPr>
            <a:r>
              <a:rPr lang="en-US" altLang="ko-KR" sz="2000" dirty="0" smtClean="0"/>
              <a:t>“</a:t>
            </a:r>
            <a:r>
              <a:rPr lang="ko-KR" altLang="en-US" sz="2000" dirty="0" smtClean="0"/>
              <a:t>삼가 조의를 표합니다</a:t>
            </a:r>
            <a:r>
              <a:rPr lang="en-US" altLang="ko-KR" sz="2000" dirty="0" smtClean="0"/>
              <a:t>”  “</a:t>
            </a:r>
            <a:r>
              <a:rPr lang="ko-KR" altLang="en-US" sz="2000" dirty="0" smtClean="0"/>
              <a:t>얼마나 슬프십니까</a:t>
            </a:r>
            <a:r>
              <a:rPr lang="en-US" altLang="ko-KR" sz="2000" dirty="0" smtClean="0"/>
              <a:t>” “ </a:t>
            </a:r>
            <a:r>
              <a:rPr lang="ko-KR" altLang="en-US" sz="2000" dirty="0" smtClean="0"/>
              <a:t>뭐라 드릴 말씀이 없습니다</a:t>
            </a:r>
            <a:r>
              <a:rPr lang="en-US" altLang="ko-KR" sz="2000" dirty="0" smtClean="0"/>
              <a:t>” </a:t>
            </a:r>
            <a:r>
              <a:rPr lang="ko-KR" altLang="en-US" sz="2000" dirty="0" smtClean="0"/>
              <a:t>정도를 하는 것도 허용한다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  <p:sp>
        <p:nvSpPr>
          <p:cNvPr id="3" name="제목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rmAutofit/>
          </a:bodyPr>
          <a:lstStyle/>
          <a:p>
            <a:r>
              <a:rPr lang="ko-KR" altLang="en-US" sz="2000" dirty="0" smtClean="0">
                <a:latin typeface="HY그래픽M"/>
                <a:ea typeface="HY그래픽M"/>
              </a:rPr>
              <a:t>★</a:t>
            </a:r>
            <a:r>
              <a:rPr lang="ko-KR" altLang="en-US" sz="2000" dirty="0" smtClean="0"/>
              <a:t>문병 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ko-KR" altLang="en-US" dirty="0" smtClean="0"/>
              <a:t>禮 </a:t>
            </a:r>
            <a:r>
              <a:rPr lang="en-US" altLang="ko-KR" dirty="0" smtClean="0"/>
              <a:t>: </a:t>
            </a:r>
            <a:r>
              <a:rPr lang="ko-KR" altLang="en-US" dirty="0" smtClean="0"/>
              <a:t>示</a:t>
            </a:r>
            <a:r>
              <a:rPr lang="en-US" altLang="ko-KR" dirty="0" smtClean="0"/>
              <a:t>(</a:t>
            </a:r>
            <a:r>
              <a:rPr lang="ko-KR" altLang="en-US" dirty="0" smtClean="0"/>
              <a:t>보일 시</a:t>
            </a:r>
            <a:r>
              <a:rPr lang="en-US" altLang="ko-KR" dirty="0" smtClean="0"/>
              <a:t>)</a:t>
            </a:r>
            <a:r>
              <a:rPr lang="ko-KR" altLang="en-US" dirty="0" smtClean="0"/>
              <a:t>  豊</a:t>
            </a:r>
            <a:r>
              <a:rPr lang="en-US" altLang="ko-KR" dirty="0" smtClean="0"/>
              <a:t>(</a:t>
            </a:r>
            <a:r>
              <a:rPr lang="ko-KR" altLang="en-US" dirty="0" smtClean="0"/>
              <a:t>풍성할 풍</a:t>
            </a:r>
            <a:r>
              <a:rPr lang="en-US" altLang="ko-KR" dirty="0" smtClean="0"/>
              <a:t>)</a:t>
            </a:r>
            <a:r>
              <a:rPr lang="ko-KR" altLang="en-US" dirty="0" smtClean="0"/>
              <a:t>인간이 지켜야 할 규범</a:t>
            </a:r>
            <a:endParaRPr lang="en-US" altLang="ko-KR" dirty="0" smtClean="0"/>
          </a:p>
          <a:p>
            <a:r>
              <a:rPr lang="ko-KR" altLang="en-US" dirty="0" smtClean="0"/>
              <a:t>節 </a:t>
            </a:r>
            <a:r>
              <a:rPr lang="en-US" altLang="ko-KR" dirty="0" smtClean="0"/>
              <a:t>: </a:t>
            </a:r>
            <a:r>
              <a:rPr lang="ko-KR" altLang="en-US" dirty="0" smtClean="0"/>
              <a:t>규범에 따라 행하고자 하는 행위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Manner-</a:t>
            </a:r>
            <a:r>
              <a:rPr lang="ko-KR" altLang="en-US" dirty="0" smtClean="0">
                <a:latin typeface="Times New Roman" pitchFamily="18" charset="0"/>
                <a:cs typeface="Times New Roman" pitchFamily="18" charset="0"/>
              </a:rPr>
              <a:t>라틴어의 </a:t>
            </a:r>
            <a:r>
              <a:rPr lang="en-US" altLang="ko-KR" dirty="0" err="1" smtClean="0">
                <a:latin typeface="Times New Roman" pitchFamily="18" charset="0"/>
                <a:cs typeface="Times New Roman" pitchFamily="18" charset="0"/>
              </a:rPr>
              <a:t>Manuarius</a:t>
            </a:r>
            <a:r>
              <a:rPr lang="ko-KR" altLang="en-US" dirty="0" smtClean="0">
                <a:latin typeface="Times New Roman" pitchFamily="18" charset="0"/>
                <a:cs typeface="Times New Roman" pitchFamily="18" charset="0"/>
              </a:rPr>
              <a:t>에서 유래</a:t>
            </a:r>
            <a:endParaRPr lang="en-US" altLang="ko-K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Manus(</a:t>
            </a:r>
            <a:r>
              <a:rPr lang="ko-KR" altLang="en-US" dirty="0" smtClean="0">
                <a:latin typeface="Times New Roman" pitchFamily="18" charset="0"/>
                <a:cs typeface="Times New Roman" pitchFamily="18" charset="0"/>
              </a:rPr>
              <a:t>행동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)+ Arius(</a:t>
            </a:r>
            <a:r>
              <a:rPr lang="ko-KR" altLang="en-US" dirty="0" smtClean="0">
                <a:latin typeface="Times New Roman" pitchFamily="18" charset="0"/>
                <a:cs typeface="Times New Roman" pitchFamily="18" charset="0"/>
              </a:rPr>
              <a:t>방법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ko-KR" altLang="en-US" dirty="0" smtClean="0">
                <a:latin typeface="Times New Roman" pitchFamily="18" charset="0"/>
                <a:cs typeface="Times New Roman" pitchFamily="18" charset="0"/>
              </a:rPr>
              <a:t>방식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Etiquette-</a:t>
            </a:r>
            <a:r>
              <a:rPr lang="ko-KR" altLang="en-US" dirty="0" smtClean="0">
                <a:latin typeface="Times New Roman" pitchFamily="18" charset="0"/>
                <a:cs typeface="Times New Roman" pitchFamily="18" charset="0"/>
              </a:rPr>
              <a:t>예의 범절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ko-KR" altLang="en-US" dirty="0" smtClean="0">
                <a:latin typeface="Times New Roman" pitchFamily="18" charset="0"/>
                <a:cs typeface="Times New Roman" pitchFamily="18" charset="0"/>
              </a:rPr>
              <a:t>명찰</a:t>
            </a:r>
            <a:r>
              <a:rPr lang="en-US" altLang="ko-KR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ko-KR" altLang="en-US" dirty="0">
                <a:latin typeface="Times New Roman" pitchFamily="18" charset="0"/>
                <a:cs typeface="Times New Roman" pitchFamily="18" charset="0"/>
              </a:rPr>
              <a:t>꼬</a:t>
            </a:r>
            <a:r>
              <a:rPr lang="ko-KR" altLang="en-US" dirty="0" smtClean="0">
                <a:latin typeface="Times New Roman" pitchFamily="18" charset="0"/>
                <a:cs typeface="Times New Roman" pitchFamily="18" charset="0"/>
              </a:rPr>
              <a:t>리표</a:t>
            </a:r>
            <a:endParaRPr lang="ko-KR" alt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동서양의 예절</a:t>
            </a:r>
            <a:endParaRPr lang="ko-KR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1520" y="476672"/>
            <a:ext cx="8568952" cy="59400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sz="2000" u="sng" dirty="0" smtClean="0"/>
              <a:t>부모를  집안의 웃어른에게 말할 때</a:t>
            </a:r>
            <a:endParaRPr lang="en-US" altLang="ko-KR" sz="2000" u="sng" dirty="0" smtClean="0"/>
          </a:p>
          <a:p>
            <a:pPr marL="342900" indent="-342900">
              <a:buAutoNum type="arabicParenR"/>
            </a:pPr>
            <a:r>
              <a:rPr lang="en-US" altLang="ko-KR" sz="2000" dirty="0" smtClean="0"/>
              <a:t>“</a:t>
            </a:r>
            <a:r>
              <a:rPr lang="ko-KR" altLang="en-US" sz="2000" dirty="0" smtClean="0"/>
              <a:t>할아버지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아버지가 진지 잡수시라고 하였습니다</a:t>
            </a:r>
            <a:r>
              <a:rPr lang="en-US" altLang="ko-KR" sz="2000" dirty="0" smtClean="0"/>
              <a:t>.”</a:t>
            </a:r>
          </a:p>
          <a:p>
            <a:pPr marL="342900" indent="-342900">
              <a:buAutoNum type="arabicParenR"/>
            </a:pPr>
            <a:r>
              <a:rPr lang="en-US" altLang="ko-KR" sz="2000" dirty="0" smtClean="0"/>
              <a:t>“</a:t>
            </a:r>
            <a:r>
              <a:rPr lang="ko-KR" altLang="en-US" sz="2000" dirty="0" smtClean="0"/>
              <a:t>할아버지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아버지가 진지 잡수시라고 하셨습니다</a:t>
            </a:r>
            <a:r>
              <a:rPr lang="en-US" altLang="ko-KR" sz="2000" dirty="0" smtClean="0"/>
              <a:t>.”(</a:t>
            </a:r>
            <a:r>
              <a:rPr lang="ko-KR" altLang="en-US" sz="2000" dirty="0" smtClean="0"/>
              <a:t>허용 됨</a:t>
            </a:r>
            <a:r>
              <a:rPr lang="en-US" altLang="ko-KR" sz="2000" dirty="0" smtClean="0"/>
              <a:t>)</a:t>
            </a:r>
          </a:p>
          <a:p>
            <a:pPr marL="342900" indent="-342900"/>
            <a:endParaRPr lang="en-US" altLang="ko-KR" sz="2000" dirty="0" smtClean="0"/>
          </a:p>
          <a:p>
            <a:pPr marL="342900" indent="-342900"/>
            <a:r>
              <a:rPr lang="en-US" altLang="ko-KR" sz="2000" dirty="0" smtClean="0"/>
              <a:t>2</a:t>
            </a:r>
            <a:r>
              <a:rPr lang="en-US" altLang="ko-KR" sz="2000" u="sng" dirty="0" smtClean="0"/>
              <a:t>. </a:t>
            </a:r>
            <a:r>
              <a:rPr lang="ko-KR" altLang="en-US" sz="2000" u="sng" dirty="0" smtClean="0"/>
              <a:t>부모를 가족 이외의 다른 사람에게 말할 때</a:t>
            </a:r>
            <a:endParaRPr lang="en-US" altLang="ko-KR" sz="2000" u="sng" dirty="0" smtClean="0"/>
          </a:p>
          <a:p>
            <a:pPr marL="342900" indent="-342900"/>
            <a:r>
              <a:rPr lang="en-US" altLang="ko-KR" sz="2000" dirty="0" smtClean="0"/>
              <a:t>-</a:t>
            </a:r>
            <a:r>
              <a:rPr lang="ko-KR" altLang="en-US" sz="2000" dirty="0" smtClean="0"/>
              <a:t>부모를 가족 이외의 어른에게 말할 때 부모를 낮춰야 하나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높여야 하나</a:t>
            </a:r>
            <a:r>
              <a:rPr lang="en-US" altLang="ko-KR" sz="2000" dirty="0" smtClean="0"/>
              <a:t>?</a:t>
            </a:r>
          </a:p>
          <a:p>
            <a:pPr marL="342900" indent="-342900"/>
            <a:r>
              <a:rPr lang="en-US" altLang="ko-KR" sz="2000" dirty="0" smtClean="0"/>
              <a:t>-</a:t>
            </a:r>
            <a:r>
              <a:rPr lang="ko-KR" altLang="en-US" sz="2000" dirty="0" smtClean="0"/>
              <a:t>부모를 다른 사람에게 말할 때는 언제나 높이도록 한다</a:t>
            </a:r>
            <a:r>
              <a:rPr lang="en-US" altLang="ko-KR" sz="2000" dirty="0" smtClean="0"/>
              <a:t>.</a:t>
            </a:r>
          </a:p>
          <a:p>
            <a:pPr marL="342900" indent="-342900"/>
            <a:r>
              <a:rPr lang="ko-KR" altLang="en-US" sz="2000" dirty="0" smtClean="0"/>
              <a:t>저희 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우리</a:t>
            </a:r>
            <a:r>
              <a:rPr lang="en-US" altLang="ko-KR" sz="2000" dirty="0" smtClean="0"/>
              <a:t>) </a:t>
            </a:r>
            <a:r>
              <a:rPr lang="ko-KR" altLang="en-US" sz="2000" dirty="0" smtClean="0"/>
              <a:t>아버지가  이렇게 말씀 하셨습니다</a:t>
            </a:r>
            <a:r>
              <a:rPr lang="en-US" altLang="ko-KR" sz="2000" dirty="0" smtClean="0"/>
              <a:t>.</a:t>
            </a:r>
          </a:p>
          <a:p>
            <a:pPr marL="342900" indent="-342900"/>
            <a:endParaRPr lang="en-US" altLang="ko-KR" sz="2000" dirty="0" smtClean="0"/>
          </a:p>
          <a:p>
            <a:pPr marL="342900" indent="-342900"/>
            <a:r>
              <a:rPr lang="en-US" altLang="ko-KR" sz="2000" dirty="0" smtClean="0"/>
              <a:t>3.</a:t>
            </a:r>
            <a:r>
              <a:rPr lang="ko-KR" altLang="en-US" sz="2000" u="sng" dirty="0" smtClean="0"/>
              <a:t>남편을 시부모나 </a:t>
            </a:r>
            <a:r>
              <a:rPr lang="ko-KR" altLang="en-US" sz="2000" u="sng" dirty="0" smtClean="0"/>
              <a:t>시</a:t>
            </a:r>
            <a:r>
              <a:rPr lang="ko-KR" altLang="en-US" sz="2000" u="sng" dirty="0" smtClean="0"/>
              <a:t>댁 식구에게 말할 때</a:t>
            </a:r>
            <a:endParaRPr lang="en-US" altLang="ko-KR" sz="2000" u="sng" dirty="0" smtClean="0"/>
          </a:p>
          <a:p>
            <a:pPr marL="342900" indent="-342900"/>
            <a:r>
              <a:rPr lang="en-US" altLang="ko-KR" sz="2000" dirty="0" smtClean="0"/>
              <a:t>1)</a:t>
            </a:r>
            <a:r>
              <a:rPr lang="ko-KR" altLang="en-US" sz="2000" dirty="0" smtClean="0"/>
              <a:t>시부모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남편의 형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손윗사람에게 말할 때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남편을 낮추어 말한다</a:t>
            </a:r>
            <a:r>
              <a:rPr lang="en-US" altLang="ko-KR" sz="2000" dirty="0" smtClean="0"/>
              <a:t>.</a:t>
            </a:r>
          </a:p>
          <a:p>
            <a:pPr marL="342900" indent="-342900">
              <a:buFontTx/>
              <a:buChar char="-"/>
            </a:pPr>
            <a:r>
              <a:rPr lang="ko-KR" altLang="en-US" sz="2000" dirty="0" smtClean="0"/>
              <a:t>아범</a:t>
            </a:r>
            <a:r>
              <a:rPr lang="en-US" altLang="ko-KR" sz="2000" dirty="0" smtClean="0"/>
              <a:t>(</a:t>
            </a:r>
            <a:r>
              <a:rPr lang="ko-KR" altLang="en-US" sz="2000" dirty="0" smtClean="0"/>
              <a:t>아비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는 아직 안 들어왔습니다</a:t>
            </a:r>
            <a:r>
              <a:rPr lang="en-US" altLang="ko-KR" sz="2000" dirty="0" smtClean="0"/>
              <a:t>.</a:t>
            </a:r>
          </a:p>
          <a:p>
            <a:pPr marL="342900" indent="-342900">
              <a:buFontTx/>
              <a:buChar char="-"/>
            </a:pPr>
            <a:r>
              <a:rPr lang="ko-KR" altLang="en-US" sz="2000" dirty="0" smtClean="0"/>
              <a:t>그이가 아버님께 말씀 드린다고 했습니다</a:t>
            </a:r>
            <a:r>
              <a:rPr lang="en-US" altLang="ko-KR" sz="2000" dirty="0" smtClean="0"/>
              <a:t>.</a:t>
            </a:r>
          </a:p>
          <a:p>
            <a:pPr marL="342900" indent="-342900"/>
            <a:r>
              <a:rPr lang="en-US" altLang="ko-KR" sz="2000" dirty="0" smtClean="0"/>
              <a:t>2) </a:t>
            </a:r>
            <a:r>
              <a:rPr lang="ko-KR" altLang="en-US" sz="2000" dirty="0" smtClean="0"/>
              <a:t>시동생</a:t>
            </a:r>
            <a:r>
              <a:rPr lang="en-US" altLang="ko-KR" sz="2000" dirty="0" smtClean="0"/>
              <a:t>. </a:t>
            </a:r>
            <a:r>
              <a:rPr lang="ko-KR" altLang="en-US" sz="2000" dirty="0" smtClean="0"/>
              <a:t>손아래 사람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남편을 높이는 것이 원칙</a:t>
            </a:r>
            <a:endParaRPr lang="en-US" altLang="ko-KR" sz="2000" dirty="0" smtClean="0"/>
          </a:p>
          <a:p>
            <a:pPr marL="342900" indent="-342900">
              <a:buFontTx/>
              <a:buChar char="-"/>
            </a:pPr>
            <a:r>
              <a:rPr lang="ko-KR" altLang="en-US" sz="2000" dirty="0" smtClean="0"/>
              <a:t>형님은 아직 안 들어오셨어요</a:t>
            </a:r>
            <a:r>
              <a:rPr lang="en-US" altLang="ko-KR" sz="2000" dirty="0" smtClean="0"/>
              <a:t>.</a:t>
            </a:r>
          </a:p>
          <a:p>
            <a:pPr marL="342900" indent="-342900">
              <a:buFontTx/>
              <a:buChar char="-"/>
            </a:pPr>
            <a:r>
              <a:rPr lang="en-US" altLang="ko-KR" sz="2000" dirty="0" smtClean="0"/>
              <a:t>00 </a:t>
            </a:r>
            <a:r>
              <a:rPr lang="ko-KR" altLang="en-US" sz="2000" dirty="0" smtClean="0"/>
              <a:t>아버지는 아직 안 들어왔어요</a:t>
            </a:r>
            <a:r>
              <a:rPr lang="en-US" altLang="ko-KR" sz="2000" dirty="0" smtClean="0"/>
              <a:t>. (</a:t>
            </a:r>
            <a:r>
              <a:rPr lang="ko-KR" altLang="en-US" sz="2000" dirty="0" smtClean="0"/>
              <a:t>허용</a:t>
            </a:r>
            <a:r>
              <a:rPr lang="en-US" altLang="ko-KR" sz="2000" dirty="0" smtClean="0"/>
              <a:t>)</a:t>
            </a:r>
          </a:p>
          <a:p>
            <a:pPr marL="342900" indent="-342900">
              <a:buFontTx/>
              <a:buChar char="-"/>
            </a:pPr>
            <a:endParaRPr lang="en-US" altLang="ko-KR" sz="2000" dirty="0" smtClean="0"/>
          </a:p>
          <a:p>
            <a:pPr marL="342900" indent="-342900"/>
            <a:endParaRPr lang="en-US" altLang="ko-KR" sz="2000" dirty="0" smtClean="0"/>
          </a:p>
          <a:p>
            <a:pPr marL="342900" indent="-342900"/>
            <a:endParaRPr lang="ko-KR" alt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9552" y="548680"/>
            <a:ext cx="690926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u="sng" dirty="0" smtClean="0"/>
              <a:t>4. </a:t>
            </a:r>
            <a:r>
              <a:rPr lang="ko-KR" altLang="en-US" sz="2000" u="sng" dirty="0" smtClean="0"/>
              <a:t>남편을 가족 이외의 사람에게 말할 때</a:t>
            </a:r>
            <a:endParaRPr lang="en-US" altLang="ko-KR" sz="2000" u="sng" dirty="0" smtClean="0"/>
          </a:p>
          <a:p>
            <a:endParaRPr lang="en-US" altLang="ko-KR" sz="2000" u="sng" dirty="0" smtClean="0"/>
          </a:p>
          <a:p>
            <a:pPr marL="342900" indent="-342900">
              <a:buAutoNum type="arabicParenR"/>
            </a:pPr>
            <a:r>
              <a:rPr lang="ko-KR" altLang="en-US" sz="2000" dirty="0" smtClean="0"/>
              <a:t>직장후배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또는 상대방의 신분을 모를 때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남편을 높인다</a:t>
            </a:r>
            <a:endParaRPr lang="en-US" altLang="ko-KR" sz="2000" dirty="0" smtClean="0"/>
          </a:p>
          <a:p>
            <a:pPr marL="342900" indent="-342900"/>
            <a:r>
              <a:rPr lang="en-US" altLang="ko-KR" sz="2000" dirty="0" smtClean="0"/>
              <a:t>  - </a:t>
            </a:r>
            <a:r>
              <a:rPr lang="ko-KR" altLang="en-US" sz="2000" dirty="0" smtClean="0"/>
              <a:t>그이</a:t>
            </a:r>
            <a:r>
              <a:rPr lang="en-US" altLang="ko-KR" sz="2000" dirty="0" smtClean="0"/>
              <a:t>(00</a:t>
            </a:r>
            <a:r>
              <a:rPr lang="ko-KR" altLang="en-US" sz="2000" dirty="0" smtClean="0"/>
              <a:t>아버지는 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는 아직 안 들어오셨어요</a:t>
            </a:r>
            <a:r>
              <a:rPr lang="en-US" altLang="ko-KR" sz="2000" dirty="0" smtClean="0"/>
              <a:t>.</a:t>
            </a:r>
          </a:p>
          <a:p>
            <a:pPr marL="342900" indent="-342900"/>
            <a:r>
              <a:rPr lang="en-US" altLang="ko-KR" sz="2000" dirty="0" smtClean="0"/>
              <a:t>2) </a:t>
            </a:r>
            <a:r>
              <a:rPr lang="ko-KR" altLang="en-US" sz="2000" dirty="0" smtClean="0"/>
              <a:t>친구나 직장 상사에게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남편을 높이지 않는다</a:t>
            </a:r>
            <a:r>
              <a:rPr lang="en-US" altLang="ko-KR" sz="2000" dirty="0" smtClean="0"/>
              <a:t>.</a:t>
            </a:r>
          </a:p>
          <a:p>
            <a:pPr marL="342900" indent="-342900"/>
            <a:r>
              <a:rPr lang="en-US" altLang="ko-KR" sz="2000" dirty="0" smtClean="0"/>
              <a:t> </a:t>
            </a:r>
            <a:r>
              <a:rPr lang="en-US" altLang="ko-KR" sz="2000" dirty="0" smtClean="0"/>
              <a:t>- </a:t>
            </a:r>
            <a:r>
              <a:rPr lang="ko-KR" altLang="en-US" sz="2000" dirty="0" smtClean="0"/>
              <a:t>그이</a:t>
            </a:r>
            <a:r>
              <a:rPr lang="en-US" altLang="ko-KR" sz="2000" dirty="0" smtClean="0"/>
              <a:t>(00 </a:t>
            </a:r>
            <a:r>
              <a:rPr lang="ko-KR" altLang="en-US" sz="2000" dirty="0" smtClean="0"/>
              <a:t>아버지</a:t>
            </a:r>
            <a:r>
              <a:rPr lang="en-US" altLang="ko-KR" sz="2000" dirty="0" smtClean="0"/>
              <a:t>)</a:t>
            </a:r>
            <a:r>
              <a:rPr lang="ko-KR" altLang="en-US" sz="2000" dirty="0" smtClean="0"/>
              <a:t>는 아직 안 들어왔습니다</a:t>
            </a:r>
            <a:r>
              <a:rPr lang="en-US" altLang="ko-KR" sz="2000" dirty="0" smtClean="0"/>
              <a:t>.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1124744"/>
            <a:ext cx="8568952" cy="532859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b="1" u="sng" dirty="0" smtClean="0"/>
              <a:t>목적</a:t>
            </a:r>
            <a:r>
              <a:rPr lang="en-US" altLang="ko-KR" b="1" u="sng" dirty="0" smtClean="0"/>
              <a:t>(R. Watts-</a:t>
            </a:r>
            <a:r>
              <a:rPr lang="ko-KR" altLang="en-US" b="1" u="sng" dirty="0" smtClean="0"/>
              <a:t>사회언어학자</a:t>
            </a:r>
            <a:r>
              <a:rPr lang="en-US" altLang="ko-KR" u="sng" dirty="0" smtClean="0"/>
              <a:t>)</a:t>
            </a:r>
          </a:p>
          <a:p>
            <a:pPr>
              <a:buNone/>
            </a:pPr>
            <a:r>
              <a:rPr lang="en-US" altLang="ko-KR" sz="2600" dirty="0" smtClean="0"/>
              <a:t>1.</a:t>
            </a:r>
            <a:r>
              <a:rPr lang="ko-KR" altLang="en-US" sz="2600" dirty="0" smtClean="0"/>
              <a:t>화자가 자신과 청자의 이익을 극대화 하기 위하여</a:t>
            </a:r>
            <a:endParaRPr lang="en-US" altLang="ko-KR" sz="2600" dirty="0" smtClean="0"/>
          </a:p>
          <a:p>
            <a:pPr>
              <a:buNone/>
            </a:pPr>
            <a:r>
              <a:rPr lang="en-US" altLang="ko-KR" sz="2600" dirty="0" smtClean="0"/>
              <a:t>2.</a:t>
            </a:r>
            <a:r>
              <a:rPr lang="ko-KR" altLang="en-US" sz="2600" dirty="0" smtClean="0"/>
              <a:t>화</a:t>
            </a:r>
            <a:r>
              <a:rPr lang="en-US" altLang="ko-KR" sz="2600" dirty="0" smtClean="0"/>
              <a:t>.</a:t>
            </a:r>
            <a:r>
              <a:rPr lang="ko-KR" altLang="en-US" sz="2600" dirty="0" smtClean="0"/>
              <a:t>청자의 체면을 위협하는 언어행위를 최소화 하기 위하여</a:t>
            </a:r>
            <a:endParaRPr lang="en-US" altLang="ko-KR" sz="2600" dirty="0" smtClean="0"/>
          </a:p>
          <a:p>
            <a:pPr>
              <a:buNone/>
            </a:pPr>
            <a:r>
              <a:rPr lang="en-US" altLang="ko-KR" sz="2600" dirty="0" smtClean="0"/>
              <a:t>3. </a:t>
            </a:r>
            <a:r>
              <a:rPr lang="ko-KR" altLang="en-US" sz="2600" dirty="0" smtClean="0"/>
              <a:t>예절이라는 안정된 기준에 맞는 틀을 사용하여 효율적인 인간관계를 맺기 위하여</a:t>
            </a:r>
            <a:r>
              <a:rPr lang="en-US" altLang="ko-KR" sz="2600" dirty="0" smtClean="0"/>
              <a:t>,</a:t>
            </a:r>
            <a:r>
              <a:rPr lang="ko-KR" altLang="en-US" sz="2600" dirty="0" smtClean="0"/>
              <a:t>곧 사회적 갈등을 피하여 사회생활을 원활히 하기 위하여</a:t>
            </a:r>
            <a:endParaRPr lang="en-US" altLang="ko-KR" sz="2600" dirty="0" smtClean="0"/>
          </a:p>
          <a:p>
            <a:pPr>
              <a:buNone/>
            </a:pPr>
            <a:r>
              <a:rPr lang="ko-KR" altLang="en-US" b="1" u="sng" dirty="0" smtClean="0"/>
              <a:t>정의 </a:t>
            </a:r>
            <a:endParaRPr lang="en-US" altLang="ko-KR" b="1" u="sng" dirty="0" smtClean="0"/>
          </a:p>
          <a:p>
            <a:pPr>
              <a:buNone/>
            </a:pPr>
            <a:r>
              <a:rPr lang="ko-KR" altLang="en-US" sz="2400" dirty="0" smtClean="0"/>
              <a:t>위와 같은 목적을 성취하기 위하여 사회문화 구성원이 지키도록 요구되는 바람직한 언어구조와 언어사용의 형식</a:t>
            </a:r>
            <a:endParaRPr lang="ko-KR" altLang="en-US" sz="2400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언어예절의 목적과 정의 </a:t>
            </a:r>
            <a:endParaRPr lang="ko-KR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ko-KR" altLang="en-US" sz="2400" dirty="0" smtClean="0"/>
              <a:t>공손한 표현을 이용한다</a:t>
            </a:r>
            <a:r>
              <a:rPr lang="en-US" altLang="ko-KR" sz="2400" dirty="0" smtClean="0"/>
              <a:t>.</a:t>
            </a:r>
          </a:p>
          <a:p>
            <a:pPr marL="514350" indent="-514350">
              <a:buAutoNum type="arabicPeriod"/>
            </a:pPr>
            <a:r>
              <a:rPr lang="ko-KR" altLang="en-US" sz="2400" dirty="0" smtClean="0"/>
              <a:t>작은 부탁을 할 때 집단정신을 강조하는 언어를 이용한다</a:t>
            </a:r>
            <a:r>
              <a:rPr lang="en-US" altLang="ko-KR" sz="2400" dirty="0" smtClean="0"/>
              <a:t>.</a:t>
            </a:r>
          </a:p>
          <a:p>
            <a:pPr marL="514350" indent="-514350">
              <a:buAutoNum type="arabicPeriod"/>
            </a:pPr>
            <a:r>
              <a:rPr lang="en-US" altLang="ko-KR" sz="2400" dirty="0"/>
              <a:t> </a:t>
            </a:r>
            <a:r>
              <a:rPr lang="ko-KR" altLang="en-US" sz="2400" dirty="0" smtClean="0"/>
              <a:t>좀 큰 부탁을 할 때 공식적인 언어예절을 따른 표현을 선택한다</a:t>
            </a:r>
            <a:endParaRPr lang="en-US" altLang="ko-KR" sz="2400" dirty="0" smtClean="0"/>
          </a:p>
          <a:p>
            <a:pPr marL="514350" indent="-514350">
              <a:buAutoNum type="arabicPeriod"/>
            </a:pPr>
            <a:r>
              <a:rPr lang="ko-KR" altLang="en-US" sz="2400" dirty="0"/>
              <a:t>청</a:t>
            </a:r>
            <a:r>
              <a:rPr lang="ko-KR" altLang="en-US" sz="2400" dirty="0" smtClean="0"/>
              <a:t>자가 들어주기 어려운 무리한 요청을 할 경우 간접 표현을 사용 한다</a:t>
            </a:r>
            <a:r>
              <a:rPr lang="en-US" altLang="ko-KR" sz="2400" dirty="0" smtClean="0"/>
              <a:t>.</a:t>
            </a:r>
          </a:p>
          <a:p>
            <a:pPr marL="514350" indent="-514350">
              <a:buAutoNum type="arabicPeriod"/>
            </a:pPr>
            <a:r>
              <a:rPr lang="en-US" altLang="ko-KR" sz="2400" dirty="0" smtClean="0"/>
              <a:t>‘</a:t>
            </a:r>
            <a:r>
              <a:rPr lang="ko-KR" altLang="en-US" sz="2400" dirty="0" smtClean="0"/>
              <a:t>싫다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는 의사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거절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비판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불평 등을 나타낼 경우 역시 간접 표현을 사용한다</a:t>
            </a:r>
            <a:r>
              <a:rPr lang="en-US" altLang="ko-KR" sz="2400" dirty="0" smtClean="0"/>
              <a:t>.</a:t>
            </a:r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언어예절의 보편적인 공통현상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61662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altLang="ko-KR" sz="2400" dirty="0" smtClean="0"/>
              <a:t>1. </a:t>
            </a:r>
            <a:r>
              <a:rPr lang="ko-KR" altLang="en-US" sz="2400" dirty="0" smtClean="0"/>
              <a:t>질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質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의 격률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거짓되게 말하지 말라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2. </a:t>
            </a:r>
            <a:r>
              <a:rPr lang="ko-KR" altLang="en-US" sz="2400" dirty="0" smtClean="0"/>
              <a:t>양</a:t>
            </a:r>
            <a:r>
              <a:rPr lang="en-US" altLang="ko-KR" sz="2400" dirty="0" smtClean="0"/>
              <a:t>(</a:t>
            </a:r>
            <a:r>
              <a:rPr lang="ko-KR" altLang="en-US" sz="2400" dirty="0" smtClean="0"/>
              <a:t>量</a:t>
            </a:r>
            <a:r>
              <a:rPr lang="en-US" altLang="ko-KR" sz="2400" dirty="0" smtClean="0"/>
              <a:t>)</a:t>
            </a:r>
            <a:r>
              <a:rPr lang="ko-KR" altLang="en-US" sz="2400" dirty="0" smtClean="0"/>
              <a:t>의 격률</a:t>
            </a:r>
            <a:r>
              <a:rPr lang="en-US" altLang="ko-KR" sz="2400" dirty="0" smtClean="0"/>
              <a:t>: </a:t>
            </a:r>
          </a:p>
          <a:p>
            <a:pPr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a. </a:t>
            </a:r>
            <a:r>
              <a:rPr lang="ko-KR" altLang="en-US" sz="2400" dirty="0" smtClean="0"/>
              <a:t>필요한 것보다 적게 말하지 말라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 b. </a:t>
            </a:r>
            <a:r>
              <a:rPr lang="ko-KR" altLang="en-US" sz="2400" dirty="0" smtClean="0"/>
              <a:t>필요한 것보다 너무 많이 말하지 말라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3. </a:t>
            </a:r>
            <a:r>
              <a:rPr lang="ko-KR" altLang="en-US" sz="2400" dirty="0" smtClean="0"/>
              <a:t>관련성에 관한 격률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관련성을 두라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4. </a:t>
            </a:r>
            <a:r>
              <a:rPr lang="ko-KR" altLang="en-US" sz="2400" dirty="0" smtClean="0"/>
              <a:t>방법에 관한 격률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명쾌하게 하라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            중의성과 모호함을 피하라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b="1" u="sng" dirty="0" smtClean="0"/>
              <a:t>화용론적 규칙</a:t>
            </a:r>
            <a:endParaRPr lang="en-US" altLang="ko-KR" b="1" u="sng" dirty="0" smtClean="0"/>
          </a:p>
          <a:p>
            <a:pPr marL="457200" indent="-457200">
              <a:buAutoNum type="arabicPeriod"/>
            </a:pPr>
            <a:r>
              <a:rPr lang="ko-KR" altLang="en-US" sz="2400" dirty="0" smtClean="0"/>
              <a:t>분명하게 말하라</a:t>
            </a:r>
            <a:endParaRPr lang="en-US" altLang="ko-KR" sz="2400" dirty="0" smtClean="0"/>
          </a:p>
          <a:p>
            <a:pPr marL="457200" indent="-457200">
              <a:buAutoNum type="arabicPeriod"/>
            </a:pPr>
            <a:r>
              <a:rPr lang="ko-KR" altLang="en-US" sz="2400" dirty="0" smtClean="0"/>
              <a:t>공손하게 말하라</a:t>
            </a:r>
            <a:endParaRPr lang="en-US" altLang="ko-KR" sz="2400" dirty="0" smtClean="0"/>
          </a:p>
          <a:p>
            <a:pPr marL="457200" indent="-457200">
              <a:buFont typeface="Wingdings" pitchFamily="2" charset="2"/>
              <a:buChar char="v"/>
            </a:pPr>
            <a:r>
              <a:rPr lang="ko-KR" altLang="en-US" sz="2000" dirty="0" smtClean="0"/>
              <a:t>강제하지 말라</a:t>
            </a:r>
            <a:endParaRPr lang="en-US" altLang="ko-KR" sz="2000" dirty="0" smtClean="0"/>
          </a:p>
          <a:p>
            <a:pPr marL="457200" indent="-457200">
              <a:buFont typeface="Wingdings" pitchFamily="2" charset="2"/>
              <a:buChar char="v"/>
            </a:pPr>
            <a:r>
              <a:rPr lang="ko-KR" altLang="en-US" sz="2000" dirty="0" smtClean="0"/>
              <a:t>선택권을 주어라</a:t>
            </a:r>
            <a:endParaRPr lang="en-US" altLang="ko-KR" sz="2000" dirty="0" smtClean="0"/>
          </a:p>
          <a:p>
            <a:pPr marL="457200" indent="-457200">
              <a:buFont typeface="Wingdings" pitchFamily="2" charset="2"/>
              <a:buChar char="v"/>
            </a:pPr>
            <a:r>
              <a:rPr lang="ko-KR" altLang="en-US" sz="2000" dirty="0" smtClean="0"/>
              <a:t>좋은 느낌을 갖게 하라 </a:t>
            </a:r>
            <a:endParaRPr lang="en-US" altLang="ko-KR" sz="2000" dirty="0" smtClean="0"/>
          </a:p>
          <a:p>
            <a:pPr marL="457200" indent="-457200">
              <a:buNone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pPr algn="l"/>
            <a:r>
              <a:rPr lang="ko-KR" altLang="en-US" sz="3200" b="1" u="sng" dirty="0" smtClean="0"/>
              <a:t>회화의 격률</a:t>
            </a:r>
            <a:r>
              <a:rPr lang="en-US" altLang="ko-KR" sz="3200" b="1" u="sng" dirty="0" smtClean="0"/>
              <a:t>(</a:t>
            </a:r>
            <a:r>
              <a:rPr lang="ko-KR" altLang="en-US" sz="3200" b="1" u="sng" dirty="0" err="1" smtClean="0"/>
              <a:t>그라이스</a:t>
            </a:r>
            <a:r>
              <a:rPr lang="en-US" altLang="ko-KR" sz="3200" b="1" u="sng" dirty="0" smtClean="0"/>
              <a:t>-</a:t>
            </a:r>
            <a:r>
              <a:rPr lang="ko-KR" altLang="en-US" sz="3200" b="1" u="sng" dirty="0" smtClean="0"/>
              <a:t>언어학자</a:t>
            </a:r>
            <a:r>
              <a:rPr lang="en-US" altLang="ko-KR" sz="3200" b="1" u="sng" dirty="0"/>
              <a:t>)</a:t>
            </a:r>
            <a:endParaRPr lang="ko-KR" altLang="en-US" sz="3200" b="1" u="sng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쉬운 말 고운 말을 사용한다</a:t>
            </a:r>
            <a:endParaRPr lang="en-US" altLang="ko-KR" dirty="0" smtClean="0"/>
          </a:p>
          <a:p>
            <a:r>
              <a:rPr lang="ko-KR" altLang="en-US" dirty="0" smtClean="0"/>
              <a:t>필요 일상의 외국어를 사용하지 않는다</a:t>
            </a:r>
            <a:endParaRPr lang="en-US" altLang="ko-KR" dirty="0" smtClean="0"/>
          </a:p>
          <a:p>
            <a:r>
              <a:rPr lang="ko-KR" altLang="en-US" dirty="0" smtClean="0"/>
              <a:t>표준말을 사용한다</a:t>
            </a:r>
            <a:endParaRPr lang="en-US" altLang="ko-KR" dirty="0" smtClean="0"/>
          </a:p>
          <a:p>
            <a:r>
              <a:rPr lang="ko-KR" altLang="en-US" dirty="0" smtClean="0"/>
              <a:t>전문 용어를 자제한다</a:t>
            </a:r>
            <a:endParaRPr lang="en-US" altLang="ko-KR" dirty="0" smtClean="0"/>
          </a:p>
          <a:p>
            <a:r>
              <a:rPr lang="ko-KR" altLang="en-US" dirty="0" smtClean="0"/>
              <a:t>정확한 발음</a:t>
            </a:r>
            <a:r>
              <a:rPr lang="en-US" altLang="ko-KR" dirty="0" smtClean="0"/>
              <a:t>,</a:t>
            </a:r>
            <a:r>
              <a:rPr lang="ko-KR" altLang="en-US" dirty="0" smtClean="0"/>
              <a:t>적당한 속도 표정이 묻어나는 목소리를 연출한다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일반적인 언어예절</a:t>
            </a:r>
            <a:endParaRPr lang="ko-KR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23528" y="980728"/>
            <a:ext cx="8496944" cy="5616624"/>
          </a:xfrm>
        </p:spPr>
        <p:txBody>
          <a:bodyPr>
            <a:normAutofit fontScale="92500" lnSpcReduction="20000"/>
          </a:bodyPr>
          <a:lstStyle/>
          <a:p>
            <a:pPr marL="457200" indent="-457200">
              <a:buNone/>
            </a:pPr>
            <a:r>
              <a:rPr lang="en-US" altLang="ko-KR" dirty="0" smtClean="0"/>
              <a:t>1</a:t>
            </a:r>
            <a:r>
              <a:rPr lang="en-US" altLang="ko-KR" b="1" dirty="0" smtClean="0"/>
              <a:t>. </a:t>
            </a:r>
            <a:r>
              <a:rPr lang="ko-KR" altLang="en-US" b="1" dirty="0" smtClean="0"/>
              <a:t>화자 중심적 공손한 표현</a:t>
            </a:r>
            <a:r>
              <a:rPr lang="en-US" altLang="ko-KR" dirty="0" smtClean="0"/>
              <a:t>(</a:t>
            </a:r>
            <a:r>
              <a:rPr lang="ko-KR" altLang="en-US" sz="1900" dirty="0" smtClean="0"/>
              <a:t>화자의 겸손함</a:t>
            </a:r>
            <a:r>
              <a:rPr lang="en-US" altLang="ko-KR" sz="1900" dirty="0" smtClean="0"/>
              <a:t>,</a:t>
            </a:r>
            <a:r>
              <a:rPr lang="ko-KR" altLang="en-US" sz="1900" dirty="0" smtClean="0"/>
              <a:t>자신을 낮추는 언어의 사용</a:t>
            </a:r>
            <a:r>
              <a:rPr lang="en-US" altLang="ko-KR" sz="1900" dirty="0" smtClean="0"/>
              <a:t>,</a:t>
            </a:r>
            <a:r>
              <a:rPr lang="ko-KR" altLang="en-US" sz="1900" dirty="0" smtClean="0"/>
              <a:t>예절의 출발점</a:t>
            </a:r>
            <a:r>
              <a:rPr lang="en-US" altLang="ko-KR" sz="1900" dirty="0" smtClean="0"/>
              <a:t>,</a:t>
            </a:r>
            <a:r>
              <a:rPr lang="ko-KR" altLang="en-US" sz="1900" dirty="0" smtClean="0"/>
              <a:t>낮고 온화한 어조</a:t>
            </a:r>
            <a:r>
              <a:rPr lang="en-US" altLang="ko-KR" sz="1900" dirty="0" smtClean="0"/>
              <a:t>,</a:t>
            </a:r>
            <a:r>
              <a:rPr lang="ko-KR" altLang="en-US" sz="1900" dirty="0" smtClean="0"/>
              <a:t>작고 낮음 음성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2400" dirty="0" smtClean="0"/>
          </a:p>
          <a:p>
            <a:pPr marL="457200" indent="-457200">
              <a:buAutoNum type="arabicParenR"/>
            </a:pPr>
            <a:r>
              <a:rPr lang="en-US" altLang="ko-KR" sz="2400" dirty="0" smtClean="0"/>
              <a:t>-</a:t>
            </a:r>
            <a:r>
              <a:rPr lang="ko-KR" altLang="en-US" sz="2400" dirty="0" smtClean="0"/>
              <a:t>시 </a:t>
            </a:r>
            <a:r>
              <a:rPr lang="en-US" altLang="ko-KR" sz="2400" dirty="0" smtClean="0"/>
              <a:t>– </a:t>
            </a:r>
            <a:r>
              <a:rPr lang="ko-KR" altLang="en-US" sz="2400" dirty="0" smtClean="0"/>
              <a:t>를 넣어 표현한다</a:t>
            </a:r>
            <a:r>
              <a:rPr lang="en-US" altLang="ko-KR" sz="2400" dirty="0" smtClean="0"/>
              <a:t>. (</a:t>
            </a:r>
            <a:r>
              <a:rPr lang="ko-KR" altLang="en-US" sz="2400" dirty="0" smtClean="0"/>
              <a:t>가신다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오신다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계시다</a:t>
            </a:r>
            <a:r>
              <a:rPr lang="en-US" altLang="ko-KR" sz="2400" dirty="0" smtClean="0"/>
              <a:t>…)</a:t>
            </a:r>
          </a:p>
          <a:p>
            <a:pPr marL="457200" indent="-457200">
              <a:buAutoNum type="arabicParenR"/>
            </a:pPr>
            <a:r>
              <a:rPr lang="ko-KR" altLang="en-US" sz="2400" dirty="0" smtClean="0"/>
              <a:t>주격조사 </a:t>
            </a:r>
            <a:r>
              <a:rPr lang="en-US" altLang="ko-KR" sz="2400" dirty="0" smtClean="0"/>
              <a:t>‘</a:t>
            </a:r>
            <a:r>
              <a:rPr lang="ko-KR" altLang="en-US" sz="2400" dirty="0" smtClean="0"/>
              <a:t>이</a:t>
            </a:r>
            <a:r>
              <a:rPr lang="en-US" altLang="ko-KR" sz="2400" dirty="0" smtClean="0"/>
              <a:t>/</a:t>
            </a:r>
            <a:r>
              <a:rPr lang="ko-KR" altLang="en-US" sz="2400" dirty="0" smtClean="0"/>
              <a:t>가</a:t>
            </a:r>
            <a:r>
              <a:rPr lang="en-US" altLang="ko-KR" sz="2400" dirty="0" smtClean="0"/>
              <a:t>’→ ‘</a:t>
            </a:r>
            <a:r>
              <a:rPr lang="ko-KR" altLang="en-US" sz="2400" dirty="0" smtClean="0"/>
              <a:t>께서</a:t>
            </a:r>
            <a:r>
              <a:rPr lang="en-US" altLang="ko-KR" sz="2400" dirty="0" smtClean="0"/>
              <a:t>’</a:t>
            </a:r>
            <a:r>
              <a:rPr lang="ko-KR" altLang="en-US" sz="2400" dirty="0" smtClean="0"/>
              <a:t> </a:t>
            </a:r>
            <a:r>
              <a:rPr lang="ko-KR" altLang="en-US" sz="2400" dirty="0" err="1" smtClean="0"/>
              <a:t>로</a:t>
            </a:r>
            <a:r>
              <a:rPr lang="ko-KR" altLang="en-US" sz="2400" dirty="0" smtClean="0"/>
              <a:t> 바꿈</a:t>
            </a:r>
            <a:endParaRPr lang="en-US" altLang="ko-KR" sz="2400" dirty="0" smtClean="0"/>
          </a:p>
          <a:p>
            <a:pPr marL="457200" indent="-457200">
              <a:buAutoNum type="arabicParenR"/>
            </a:pPr>
            <a:r>
              <a:rPr lang="ko-KR" altLang="en-US" sz="2400" dirty="0" smtClean="0"/>
              <a:t>존대어휘 사용</a:t>
            </a:r>
            <a:endParaRPr lang="en-US" altLang="ko-KR" sz="2400" dirty="0" smtClean="0"/>
          </a:p>
          <a:p>
            <a:pPr marL="457200" indent="-457200">
              <a:buNone/>
            </a:pPr>
            <a:r>
              <a:rPr lang="ko-KR" altLang="en-US" sz="2400" dirty="0" smtClean="0"/>
              <a:t>먹다→ 잡수시다 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있다→ 계시다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자다→ 주무시다</a:t>
            </a:r>
            <a:endParaRPr lang="en-US" altLang="ko-KR" sz="2400" dirty="0" smtClean="0"/>
          </a:p>
          <a:p>
            <a:pPr marL="457200" indent="-457200">
              <a:buNone/>
            </a:pPr>
            <a:r>
              <a:rPr lang="ko-KR" altLang="en-US" sz="2400" dirty="0" smtClean="0"/>
              <a:t>밥→ 진지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형→형님  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누나→ 누님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과장→ 과장님 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아들→아드님</a:t>
            </a:r>
            <a:endParaRPr lang="en-US" altLang="ko-KR" sz="2400" dirty="0" smtClean="0"/>
          </a:p>
          <a:p>
            <a:pPr marL="457200" indent="-457200">
              <a:buNone/>
            </a:pPr>
            <a:r>
              <a:rPr lang="ko-KR" altLang="en-US" sz="2400" dirty="0" smtClean="0"/>
              <a:t>딸→따님 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아들 딸→자제분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집→댁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나이→연세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말→말씀</a:t>
            </a:r>
            <a:endParaRPr lang="en-US" altLang="ko-KR" sz="2400" dirty="0" smtClean="0"/>
          </a:p>
          <a:p>
            <a:pPr marL="457200" indent="-457200"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4) </a:t>
            </a:r>
            <a:r>
              <a:rPr lang="ko-KR" altLang="en-US" sz="2400" dirty="0" err="1" smtClean="0"/>
              <a:t>겸손어</a:t>
            </a:r>
            <a:r>
              <a:rPr lang="en-US" altLang="ko-KR" sz="2400" dirty="0" smtClean="0"/>
              <a:t>: </a:t>
            </a:r>
            <a:r>
              <a:rPr lang="ko-KR" altLang="en-US" sz="2400" dirty="0" smtClean="0"/>
              <a:t>자기를 낮추어 간접적으로 상대방을 존경하는 </a:t>
            </a: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           </a:t>
            </a:r>
            <a:r>
              <a:rPr lang="ko-KR" altLang="en-US" sz="2400" dirty="0" smtClean="0"/>
              <a:t>표현을 할 때 사용한다</a:t>
            </a:r>
            <a:endParaRPr lang="en-US" altLang="ko-KR" sz="2400" dirty="0" smtClean="0"/>
          </a:p>
          <a:p>
            <a:pPr>
              <a:buNone/>
            </a:pPr>
            <a:r>
              <a:rPr lang="ko-KR" altLang="en-US" sz="2400" dirty="0" smtClean="0"/>
              <a:t>       나→ 저 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제      우리→ 저희 </a:t>
            </a:r>
            <a:r>
              <a:rPr lang="en-US" altLang="ko-KR" sz="2400" dirty="0" smtClean="0"/>
              <a:t> </a:t>
            </a:r>
          </a:p>
          <a:p>
            <a:pPr marL="457200" indent="-457200">
              <a:buNone/>
            </a:pPr>
            <a:endParaRPr lang="en-US" altLang="ko-KR" sz="2400" dirty="0" smtClean="0"/>
          </a:p>
          <a:p>
            <a:pPr marL="457200" indent="-457200"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/>
              <a:t> </a:t>
            </a:r>
            <a:r>
              <a:rPr lang="en-US" altLang="ko-KR" sz="2400" dirty="0" smtClean="0"/>
              <a:t>             </a:t>
            </a: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ko-KR" altLang="en-US" dirty="0" smtClean="0"/>
              <a:t>언어예절</a:t>
            </a:r>
            <a:r>
              <a:rPr lang="en-US" altLang="ko-KR" dirty="0" smtClean="0"/>
              <a:t>-</a:t>
            </a:r>
            <a:r>
              <a:rPr lang="ko-KR" altLang="en-US" dirty="0" smtClean="0"/>
              <a:t>경어법</a:t>
            </a: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명령문 보다는 표지어가 들어있는 명령문이 더 공손하며 그보다는 의문문이 더 공손한 표현이다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Give me some more pudding.</a:t>
            </a:r>
          </a:p>
          <a:p>
            <a:r>
              <a:rPr lang="en-US" altLang="ko-KR" dirty="0" smtClean="0"/>
              <a:t>Give me some more pudding, please.</a:t>
            </a:r>
          </a:p>
          <a:p>
            <a:r>
              <a:rPr lang="en-US" altLang="ko-KR" dirty="0" smtClean="0"/>
              <a:t>Can I have some more pudding?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비켜주세요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좀 내립시다</a:t>
            </a:r>
            <a:r>
              <a:rPr lang="en-US" altLang="ko-KR" dirty="0" smtClean="0"/>
              <a:t>.</a:t>
            </a:r>
            <a:r>
              <a:rPr lang="en-US" altLang="ko-KR" sz="1800" dirty="0" smtClean="0"/>
              <a:t>(</a:t>
            </a:r>
            <a:r>
              <a:rPr lang="ko-KR" altLang="en-US" sz="1800" dirty="0" smtClean="0"/>
              <a:t>우리 함께 내립시다</a:t>
            </a:r>
            <a:r>
              <a:rPr lang="en-US" altLang="ko-KR" sz="1800" dirty="0" smtClean="0"/>
              <a:t>-</a:t>
            </a:r>
            <a:r>
              <a:rPr lang="ko-KR" altLang="en-US" sz="1800" dirty="0" smtClean="0"/>
              <a:t>청유형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선택권부여</a:t>
            </a:r>
            <a:r>
              <a:rPr lang="en-US" altLang="ko-KR" sz="1800" dirty="0" smtClean="0"/>
              <a:t>)</a:t>
            </a:r>
          </a:p>
          <a:p>
            <a:r>
              <a:rPr lang="ko-KR" altLang="en-US" dirty="0" smtClean="0"/>
              <a:t>내립니다</a:t>
            </a:r>
            <a:r>
              <a:rPr lang="en-US" altLang="ko-KR" dirty="0" smtClean="0"/>
              <a:t>. </a:t>
            </a:r>
            <a:r>
              <a:rPr lang="ko-KR" altLang="en-US" dirty="0" err="1" smtClean="0"/>
              <a:t>내리실건가요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pPr algn="l"/>
            <a:r>
              <a:rPr lang="en-US" altLang="ko-KR" dirty="0" smtClean="0"/>
              <a:t>2. </a:t>
            </a:r>
            <a:r>
              <a:rPr lang="ko-KR" altLang="en-US" sz="3600" dirty="0" smtClean="0"/>
              <a:t>청자 중심의 공손한 표현</a:t>
            </a:r>
            <a:endParaRPr lang="ko-KR" alt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764704"/>
            <a:ext cx="8640960" cy="5361459"/>
          </a:xfrm>
        </p:spPr>
        <p:txBody>
          <a:bodyPr/>
          <a:lstStyle/>
          <a:p>
            <a:pPr>
              <a:buNone/>
            </a:pPr>
            <a:r>
              <a:rPr lang="en-US" altLang="ko-KR" sz="2400" dirty="0" smtClean="0"/>
              <a:t>Will you join the dance?  </a:t>
            </a:r>
            <a:r>
              <a:rPr lang="en-US" altLang="ko-KR" sz="3600" dirty="0" smtClean="0"/>
              <a:t>&lt;</a:t>
            </a:r>
            <a:r>
              <a:rPr lang="en-US" altLang="ko-KR" sz="2800" dirty="0" smtClean="0"/>
              <a:t>  </a:t>
            </a:r>
            <a:r>
              <a:rPr lang="en-US" altLang="ko-KR" sz="2400" dirty="0" smtClean="0"/>
              <a:t> Won’t you join the dance?</a:t>
            </a:r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r>
              <a:rPr lang="en-US" altLang="ko-KR" sz="2400" dirty="0" smtClean="0"/>
              <a:t>A. You wouldn’t have any smaller?(</a:t>
            </a:r>
            <a:r>
              <a:rPr lang="ko-KR" altLang="en-US" sz="2400" dirty="0" smtClean="0"/>
              <a:t>잔돈 없으시겠지요</a:t>
            </a:r>
            <a:r>
              <a:rPr lang="en-US" altLang="ko-KR" sz="2400" dirty="0" smtClean="0"/>
              <a:t>?)</a:t>
            </a:r>
          </a:p>
          <a:p>
            <a:pPr>
              <a:buNone/>
            </a:pPr>
            <a:r>
              <a:rPr lang="en-US" altLang="ko-KR" sz="2400" dirty="0" smtClean="0"/>
              <a:t>B. No, sorry.(</a:t>
            </a:r>
            <a:r>
              <a:rPr lang="ko-KR" altLang="en-US" sz="2400" dirty="0" smtClean="0"/>
              <a:t>없습니다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미안합니다</a:t>
            </a:r>
            <a:r>
              <a:rPr lang="en-US" altLang="ko-KR" sz="2400" dirty="0" smtClean="0"/>
              <a:t>)</a:t>
            </a:r>
          </a:p>
          <a:p>
            <a:pPr>
              <a:buNone/>
            </a:pPr>
            <a:endParaRPr lang="en-US" altLang="ko-KR" sz="2400" dirty="0" smtClean="0"/>
          </a:p>
          <a:p>
            <a:pPr marL="457200" indent="-457200">
              <a:buAutoNum type="alphaUcPeriod"/>
            </a:pPr>
            <a:r>
              <a:rPr lang="en-US" altLang="ko-KR" sz="2400" dirty="0" smtClean="0"/>
              <a:t>Do you have any smaller?(</a:t>
            </a:r>
            <a:r>
              <a:rPr lang="ko-KR" altLang="en-US" sz="2400" dirty="0" smtClean="0"/>
              <a:t>잔돈 있으세요</a:t>
            </a:r>
            <a:r>
              <a:rPr lang="en-US" altLang="ko-KR" sz="2400" dirty="0" smtClean="0"/>
              <a:t>?)</a:t>
            </a:r>
          </a:p>
          <a:p>
            <a:pPr marL="457200" indent="-457200">
              <a:buAutoNum type="alphaUcPeriod"/>
            </a:pPr>
            <a:r>
              <a:rPr lang="en-US" altLang="ko-KR" sz="2400" dirty="0" smtClean="0"/>
              <a:t>No, I don’t.(</a:t>
            </a:r>
            <a:r>
              <a:rPr lang="ko-KR" altLang="en-US" sz="2400" dirty="0" smtClean="0"/>
              <a:t>없어요</a:t>
            </a:r>
            <a:r>
              <a:rPr lang="en-US" altLang="ko-KR" sz="2400" dirty="0" smtClean="0"/>
              <a:t>)</a:t>
            </a:r>
          </a:p>
          <a:p>
            <a:pPr marL="457200" indent="-457200"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sz="2400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ko-KR" altLang="en-US" sz="3200" dirty="0" smtClean="0"/>
              <a:t>긍정문</a:t>
            </a:r>
            <a:r>
              <a:rPr lang="en-US" altLang="ko-KR" sz="3200" dirty="0" smtClean="0"/>
              <a:t>&lt;</a:t>
            </a:r>
            <a:r>
              <a:rPr lang="ko-KR" altLang="en-US" sz="3200" dirty="0" smtClean="0"/>
              <a:t>부정문</a:t>
            </a:r>
            <a:r>
              <a:rPr lang="en-US" altLang="ko-KR" sz="3200" dirty="0" smtClean="0"/>
              <a:t>(</a:t>
            </a:r>
            <a:r>
              <a:rPr lang="ko-KR" altLang="en-US" sz="3200" dirty="0" smtClean="0"/>
              <a:t>더 공손한 표현</a:t>
            </a:r>
            <a:r>
              <a:rPr lang="en-US" altLang="ko-KR" sz="3200" dirty="0" smtClean="0"/>
              <a:t>)</a:t>
            </a:r>
            <a:r>
              <a:rPr lang="ko-KR" altLang="en-US" sz="3200" dirty="0" smtClean="0"/>
              <a:t> </a:t>
            </a:r>
            <a:endParaRPr lang="ko-KR" altLang="en-US" sz="32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광장">
  <a:themeElements>
    <a:clrScheme name="광장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광장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광장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949</TotalTime>
  <Words>1734</Words>
  <Application>Microsoft Office PowerPoint</Application>
  <PresentationFormat>화면 슬라이드 쇼(4:3)</PresentationFormat>
  <Paragraphs>307</Paragraphs>
  <Slides>21</Slides>
  <Notes>1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21</vt:i4>
      </vt:variant>
    </vt:vector>
  </HeadingPairs>
  <TitlesOfParts>
    <vt:vector size="22" baseType="lpstr">
      <vt:lpstr>광장</vt:lpstr>
      <vt:lpstr>Business Communication</vt:lpstr>
      <vt:lpstr>동서양의 예절</vt:lpstr>
      <vt:lpstr>언어예절의 목적과 정의 </vt:lpstr>
      <vt:lpstr>언어예절의 보편적인 공통현상</vt:lpstr>
      <vt:lpstr>회화의 격률(그라이스-언어학자)</vt:lpstr>
      <vt:lpstr>일반적인 언어예절</vt:lpstr>
      <vt:lpstr>언어예절-경어법</vt:lpstr>
      <vt:lpstr>2. 청자 중심의 공손한 표현</vt:lpstr>
      <vt:lpstr>긍정문&lt;부정문(더 공손한 표현) </vt:lpstr>
      <vt:lpstr>사례</vt:lpstr>
      <vt:lpstr>슬라이드 11</vt:lpstr>
      <vt:lpstr>슬라이드 12</vt:lpstr>
      <vt:lpstr>슬라이드 13</vt:lpstr>
      <vt:lpstr>★식당 상점 회사 관공서 등의 ‘직원’에 대한 호칭,지칭</vt:lpstr>
      <vt:lpstr>슬라이드 15</vt:lpstr>
      <vt:lpstr>인사말-일상생활에서</vt:lpstr>
      <vt:lpstr>★탈것</vt:lpstr>
      <vt:lpstr>★송년 인사와 새해 인사</vt:lpstr>
      <vt:lpstr>★문병 </vt:lpstr>
      <vt:lpstr>슬라이드 20</vt:lpstr>
      <vt:lpstr>슬라이드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Communication</dc:title>
  <dc:creator>01</dc:creator>
  <cp:lastModifiedBy>01</cp:lastModifiedBy>
  <cp:revision>94</cp:revision>
  <dcterms:created xsi:type="dcterms:W3CDTF">2012-09-04T01:53:45Z</dcterms:created>
  <dcterms:modified xsi:type="dcterms:W3CDTF">2012-09-25T04:05:40Z</dcterms:modified>
</cp:coreProperties>
</file>